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Crimson Text" panose="020B0604020202020204" charset="0"/>
      <p:regular r:id="rId39"/>
      <p:bold r:id="rId40"/>
      <p:italic r:id="rId41"/>
      <p:boldItalic r:id="rId42"/>
    </p:embeddedFont>
    <p:embeddedFont>
      <p:font typeface="Josefin Sans" pitchFamily="2" charset="0"/>
      <p:regular r:id="rId43"/>
      <p:bold r:id="rId44"/>
    </p:embeddedFont>
    <p:embeddedFont>
      <p:font typeface="Lato" panose="020F0502020204030203" pitchFamily="34" charset="0"/>
      <p:regular r:id="rId45"/>
      <p:bold r:id="rId46"/>
      <p:italic r:id="rId47"/>
      <p:boldItalic r:id="rId48"/>
    </p:embeddedFont>
    <p:embeddedFont>
      <p:font typeface="Mako" panose="020B0604020202020204" charset="0"/>
      <p:regular r:id="rId49"/>
    </p:embeddedFont>
    <p:embeddedFont>
      <p:font typeface="Merriweather" panose="00000500000000000000" pitchFamily="2" charset="0"/>
      <p:regular r:id="rId50"/>
      <p:bold r:id="rId51"/>
      <p:italic r:id="rId52"/>
      <p:boldItalic r:id="rId53"/>
    </p:embeddedFont>
    <p:embeddedFont>
      <p:font typeface="Merriweather Light" panose="00000400000000000000" pitchFamily="2" charset="0"/>
      <p:regular r:id="rId54"/>
      <p:bold r:id="rId55"/>
      <p:italic r:id="rId56"/>
      <p:boldItalic r:id="rId57"/>
    </p:embeddedFont>
    <p:embeddedFont>
      <p:font typeface="Montserrat" panose="00000500000000000000" pitchFamily="2"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pen Sans SemiBold" panose="020B0706030804020204" pitchFamily="34" charset="0"/>
      <p:regular r:id="rId66"/>
      <p:bold r:id="rId67"/>
      <p:italic r:id="rId68"/>
      <p:boldItalic r:id="rId69"/>
    </p:embeddedFont>
    <p:embeddedFont>
      <p:font typeface="Russo One" panose="020B0604020202020204" charset="0"/>
      <p:regular r:id="rId70"/>
    </p:embeddedFont>
    <p:embeddedFont>
      <p:font typeface="Vidaloka"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2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39071ae026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39071ae026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39071ae026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39071ae026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39071ae02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39071ae02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39071ae026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39071ae02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1d9082bca3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1d9082bca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1d9082bca3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1d9082bca3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3b35fee98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3b35fee9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3b35fee98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3b35fee98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3c503ef0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3c503ef0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39071ae02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39071ae02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3c503ef04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3c503ef04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3c503ef04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3c503ef0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3c503ef04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3c503ef0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1d9082bca3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1d9082bca3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1d9082bca3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1d9082bca3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1d9082bca3_5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1d9082bca3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1eac5ce3a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1eac5ce3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1eac5ce3a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1eac5ce3a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1eac5ce3a9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1eac5ce3a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397a9504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397a9504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3c74031f7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3c74031f7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397a95048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397a95048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3c74031f7a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3c74031f7a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3c74031f7a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3c74031f7a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3c74031f7a_4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3c74031f7a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39071ae026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39071ae0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1d2690c60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1d2690c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39071ae02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39071ae02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9071ae026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9071ae02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39071ae026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39071ae026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flourish.studio/visualisation/13511625/" TargetMode="External"/><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hyperlink" Target="https://public.flourish.studio/visualisation/1352946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flourish.studio/visualisation/13530422/" TargetMode="External"/><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hyperlink" Target="https://instapage.com/blog/demographic-segmentation/" TargetMode="External"/><Relationship Id="rId7" Type="http://schemas.openxmlformats.org/officeDocument/2006/relationships/hyperlink" Target="https://clevertap.com/blog/behavioral-segmentation/" TargetMode="External"/><Relationship Id="rId2" Type="http://schemas.openxmlformats.org/officeDocument/2006/relationships/notesSlide" Target="../notesSlides/notesSlide35.xml"/><Relationship Id="rId1" Type="http://schemas.openxmlformats.org/officeDocument/2006/relationships/slideLayout" Target="../slideLayouts/slideLayout44.xml"/><Relationship Id="rId6" Type="http://schemas.openxmlformats.org/officeDocument/2006/relationships/hyperlink" Target="https://www.yieldify.com/blog/behavioral-segmentation-definition-examples/" TargetMode="External"/><Relationship Id="rId5" Type="http://schemas.openxmlformats.org/officeDocument/2006/relationships/hyperlink" Target="https://www.yieldify.com/blog/demographic-segmentation-ecommerce-marketing/" TargetMode="External"/><Relationship Id="rId4" Type="http://schemas.openxmlformats.org/officeDocument/2006/relationships/hyperlink" Target="https://m2.material.io/design/communication/data-visualization.html#selecting-chart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shagundwivedi.github.io/iHerbMasks/top5products.html"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 Id="rId5" Type="http://schemas.openxmlformats.org/officeDocument/2006/relationships/image" Target="../media/image3.png"/><Relationship Id="rId4" Type="http://schemas.microsoft.com/office/2011/relationships/webextension" Target="../webextensions/webextension1.xml"/></Relationships>
</file>

<file path=ppt/slides/_rels/slide8.xml.rels><?xml version="1.0" encoding="UTF-8" standalone="yes"?>
<Relationships xmlns="http://schemas.openxmlformats.org/package/2006/relationships"><Relationship Id="rId3" Type="http://schemas.openxmlformats.org/officeDocument/2006/relationships/hyperlink" Target="https://shagundwivedi.github.io/iHerbMasks/sentiment_analysis_100stack.html"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4.png"/><Relationship Id="rId4" Type="http://schemas.microsoft.com/office/2011/relationships/webextension" Target="../webextensions/webextension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040000" y="666500"/>
            <a:ext cx="7064100" cy="151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a:t>Data Visualisation Design Project</a:t>
            </a:r>
            <a:endParaRPr sz="5500"/>
          </a:p>
        </p:txBody>
      </p:sp>
      <p:sp>
        <p:nvSpPr>
          <p:cNvPr id="473" name="Google Shape;473;p54"/>
          <p:cNvSpPr txBox="1">
            <a:spLocks noGrp="1"/>
          </p:cNvSpPr>
          <p:nvPr>
            <p:ph type="subTitle" idx="1"/>
          </p:nvPr>
        </p:nvSpPr>
        <p:spPr>
          <a:xfrm>
            <a:off x="461400" y="3196400"/>
            <a:ext cx="2375100" cy="4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Vidaloka"/>
                <a:ea typeface="Vidaloka"/>
                <a:cs typeface="Vidaloka"/>
                <a:sym typeface="Vidaloka"/>
              </a:rPr>
              <a:t>By: Group 6</a:t>
            </a:r>
            <a:endParaRPr>
              <a:latin typeface="Vidaloka"/>
              <a:ea typeface="Vidaloka"/>
              <a:cs typeface="Vidaloka"/>
              <a:sym typeface="Vidaloka"/>
            </a:endParaRPr>
          </a:p>
        </p:txBody>
      </p:sp>
      <p:sp>
        <p:nvSpPr>
          <p:cNvPr id="474" name="Google Shape;474;p54"/>
          <p:cNvSpPr txBox="1"/>
          <p:nvPr/>
        </p:nvSpPr>
        <p:spPr>
          <a:xfrm>
            <a:off x="1391450" y="2519300"/>
            <a:ext cx="6361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Montserrat"/>
                <a:ea typeface="Montserrat"/>
                <a:cs typeface="Montserrat"/>
                <a:sym typeface="Montserrat"/>
              </a:rPr>
              <a:t>Exploratory Data Analysis and Visualising </a:t>
            </a:r>
            <a:endParaRPr sz="1600">
              <a:latin typeface="Montserrat"/>
              <a:ea typeface="Montserrat"/>
              <a:cs typeface="Montserrat"/>
              <a:sym typeface="Montserrat"/>
            </a:endParaRPr>
          </a:p>
          <a:p>
            <a:pPr marL="0" lvl="0" indent="0" algn="ctr" rtl="0">
              <a:spcBef>
                <a:spcPts val="0"/>
              </a:spcBef>
              <a:spcAft>
                <a:spcPts val="0"/>
              </a:spcAft>
              <a:buNone/>
            </a:pPr>
            <a:r>
              <a:rPr lang="en" sz="1600">
                <a:latin typeface="Montserrat"/>
                <a:ea typeface="Montserrat"/>
                <a:cs typeface="Montserrat"/>
                <a:sym typeface="Montserrat"/>
              </a:rPr>
              <a:t>iHerb Face Masks Data</a:t>
            </a:r>
            <a:endParaRPr sz="1600">
              <a:latin typeface="Montserrat"/>
              <a:ea typeface="Montserrat"/>
              <a:cs typeface="Montserrat"/>
              <a:sym typeface="Montserrat"/>
            </a:endParaRPr>
          </a:p>
        </p:txBody>
      </p:sp>
      <p:sp>
        <p:nvSpPr>
          <p:cNvPr id="475" name="Google Shape;475;p54"/>
          <p:cNvSpPr txBox="1"/>
          <p:nvPr/>
        </p:nvSpPr>
        <p:spPr>
          <a:xfrm>
            <a:off x="461400" y="3638300"/>
            <a:ext cx="4114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latin typeface="Montserrat"/>
                <a:ea typeface="Montserrat"/>
                <a:cs typeface="Montserrat"/>
                <a:sym typeface="Montserrat"/>
              </a:rPr>
              <a:t>Deeksha Chutani, 21F1002583</a:t>
            </a:r>
            <a:endParaRPr sz="1200">
              <a:latin typeface="Montserrat"/>
              <a:ea typeface="Montserrat"/>
              <a:cs typeface="Montserrat"/>
              <a:sym typeface="Montserrat"/>
            </a:endParaRPr>
          </a:p>
          <a:p>
            <a:pPr marL="0" lvl="0" indent="0" algn="l" rtl="0">
              <a:lnSpc>
                <a:spcPct val="115000"/>
              </a:lnSpc>
              <a:spcBef>
                <a:spcPts val="0"/>
              </a:spcBef>
              <a:spcAft>
                <a:spcPts val="0"/>
              </a:spcAft>
              <a:buNone/>
            </a:pPr>
            <a:r>
              <a:rPr lang="en" sz="1200">
                <a:latin typeface="Montserrat"/>
                <a:ea typeface="Montserrat"/>
                <a:cs typeface="Montserrat"/>
                <a:sym typeface="Montserrat"/>
              </a:rPr>
              <a:t>Param Chordiya, 21F1003953</a:t>
            </a:r>
            <a:endParaRPr sz="1200">
              <a:latin typeface="Montserrat"/>
              <a:ea typeface="Montserrat"/>
              <a:cs typeface="Montserrat"/>
              <a:sym typeface="Montserrat"/>
            </a:endParaRPr>
          </a:p>
          <a:p>
            <a:pPr marL="0" lvl="0" indent="0" algn="l" rtl="0">
              <a:lnSpc>
                <a:spcPct val="115000"/>
              </a:lnSpc>
              <a:spcBef>
                <a:spcPts val="0"/>
              </a:spcBef>
              <a:spcAft>
                <a:spcPts val="0"/>
              </a:spcAft>
              <a:buNone/>
            </a:pPr>
            <a:r>
              <a:rPr lang="en" sz="1200">
                <a:latin typeface="Montserrat"/>
                <a:ea typeface="Montserrat"/>
                <a:cs typeface="Montserrat"/>
                <a:sym typeface="Montserrat"/>
              </a:rPr>
              <a:t>Shagun Dwivedi, 21F1001731</a:t>
            </a:r>
            <a:endParaRPr sz="1200">
              <a:latin typeface="Montserrat"/>
              <a:ea typeface="Montserrat"/>
              <a:cs typeface="Montserrat"/>
              <a:sym typeface="Montserrat"/>
            </a:endParaRPr>
          </a:p>
          <a:p>
            <a:pPr marL="0" lvl="0" indent="0" algn="l" rtl="0">
              <a:lnSpc>
                <a:spcPct val="115000"/>
              </a:lnSpc>
              <a:spcBef>
                <a:spcPts val="0"/>
              </a:spcBef>
              <a:spcAft>
                <a:spcPts val="0"/>
              </a:spcAft>
              <a:buNone/>
            </a:pPr>
            <a:r>
              <a:rPr lang="en" sz="1200">
                <a:latin typeface="Montserrat"/>
                <a:ea typeface="Montserrat"/>
                <a:cs typeface="Montserrat"/>
                <a:sym typeface="Montserrat"/>
              </a:rPr>
              <a:t>Shaifali Vashishtha, 21F1003257</a:t>
            </a:r>
            <a:endParaRPr sz="1200">
              <a:latin typeface="Montserrat"/>
              <a:ea typeface="Montserrat"/>
              <a:cs typeface="Montserrat"/>
              <a:sym typeface="Montserrat"/>
            </a:endParaRPr>
          </a:p>
        </p:txBody>
      </p:sp>
      <p:sp>
        <p:nvSpPr>
          <p:cNvPr id="476" name="Google Shape;476;p54"/>
          <p:cNvSpPr txBox="1"/>
          <p:nvPr/>
        </p:nvSpPr>
        <p:spPr>
          <a:xfrm>
            <a:off x="1391400" y="2113300"/>
            <a:ext cx="636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Vidaloka"/>
                <a:ea typeface="Vidaloka"/>
                <a:cs typeface="Vidaloka"/>
                <a:sym typeface="Vidaloka"/>
              </a:rPr>
              <a:t>January ’23 Term</a:t>
            </a:r>
            <a:endParaRPr sz="1800">
              <a:latin typeface="Vidaloka"/>
              <a:ea typeface="Vidaloka"/>
              <a:cs typeface="Vidaloka"/>
              <a:sym typeface="Vidalok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a:spLocks noGrp="1"/>
          </p:cNvSpPr>
          <p:nvPr>
            <p:ph type="title"/>
          </p:nvPr>
        </p:nvSpPr>
        <p:spPr>
          <a:xfrm>
            <a:off x="605250" y="2373850"/>
            <a:ext cx="7821000" cy="818400"/>
          </a:xfrm>
          <a:prstGeom prst="rect">
            <a:avLst/>
          </a:prstGeom>
        </p:spPr>
        <p:txBody>
          <a:bodyPr spcFirstLastPara="1" wrap="square" lIns="91425" tIns="91425" rIns="91425" bIns="91425" anchor="t" anchorCtr="0">
            <a:noAutofit/>
          </a:bodyPr>
          <a:lstStyle/>
          <a:p>
            <a:pPr marL="0" marR="0" lvl="0" indent="57150" algn="l" rtl="0">
              <a:spcBef>
                <a:spcPts val="0"/>
              </a:spcBef>
              <a:spcAft>
                <a:spcPts val="0"/>
              </a:spcAft>
              <a:buNone/>
            </a:pPr>
            <a:r>
              <a:rPr lang="en" sz="3000"/>
              <a:t>What do Consumers like most about the masks?</a:t>
            </a:r>
            <a:endParaRPr sz="3000"/>
          </a:p>
        </p:txBody>
      </p:sp>
      <p:sp>
        <p:nvSpPr>
          <p:cNvPr id="565" name="Google Shape;565;p63"/>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566" name="Google Shape;566;p63"/>
          <p:cNvSpPr txBox="1">
            <a:spLocks noGrp="1"/>
          </p:cNvSpPr>
          <p:nvPr>
            <p:ph type="subTitle" idx="1"/>
          </p:nvPr>
        </p:nvSpPr>
        <p:spPr>
          <a:xfrm>
            <a:off x="2235150" y="29329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And, why?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4"/>
          <p:cNvSpPr txBox="1"/>
          <p:nvPr/>
        </p:nvSpPr>
        <p:spPr>
          <a:xfrm>
            <a:off x="460050" y="663325"/>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Let’s find </a:t>
            </a:r>
            <a:r>
              <a:rPr lang="en" sz="1200" b="1">
                <a:latin typeface="Montserrat"/>
                <a:ea typeface="Montserrat"/>
                <a:cs typeface="Montserrat"/>
                <a:sym typeface="Montserrat"/>
              </a:rPr>
              <a:t>what consumers like</a:t>
            </a:r>
            <a:r>
              <a:rPr lang="en" sz="1200">
                <a:latin typeface="Montserrat"/>
                <a:ea typeface="Montserrat"/>
                <a:cs typeface="Montserrat"/>
                <a:sym typeface="Montserrat"/>
              </a:rPr>
              <a:t> about the masks:</a:t>
            </a:r>
            <a:endParaRPr sz="1200">
              <a:latin typeface="Montserrat"/>
              <a:ea typeface="Montserrat"/>
              <a:cs typeface="Montserrat"/>
              <a:sym typeface="Montserrat"/>
            </a:endParaRPr>
          </a:p>
        </p:txBody>
      </p:sp>
      <p:pic>
        <p:nvPicPr>
          <p:cNvPr id="572" name="Google Shape;572;p64"/>
          <p:cNvPicPr preferRelativeResize="0"/>
          <p:nvPr/>
        </p:nvPicPr>
        <p:blipFill>
          <a:blip r:embed="rId3">
            <a:alphaModFix/>
          </a:blip>
          <a:stretch>
            <a:fillRect/>
          </a:stretch>
        </p:blipFill>
        <p:spPr>
          <a:xfrm>
            <a:off x="377850" y="1032625"/>
            <a:ext cx="5007776" cy="3356775"/>
          </a:xfrm>
          <a:prstGeom prst="rect">
            <a:avLst/>
          </a:prstGeom>
          <a:noFill/>
          <a:ln>
            <a:noFill/>
          </a:ln>
        </p:spPr>
      </p:pic>
      <p:sp>
        <p:nvSpPr>
          <p:cNvPr id="573" name="Google Shape;573;p64"/>
          <p:cNvSpPr txBox="1"/>
          <p:nvPr/>
        </p:nvSpPr>
        <p:spPr>
          <a:xfrm>
            <a:off x="5505150" y="1017150"/>
            <a:ext cx="3261000" cy="3109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latin typeface="Montserrat"/>
                <a:ea typeface="Montserrat"/>
                <a:cs typeface="Montserrat"/>
                <a:sym typeface="Montserrat"/>
              </a:rPr>
              <a:t>Through </a:t>
            </a:r>
            <a:r>
              <a:rPr lang="en" sz="1200" b="1">
                <a:latin typeface="Montserrat"/>
                <a:ea typeface="Montserrat"/>
                <a:cs typeface="Montserrat"/>
                <a:sym typeface="Montserrat"/>
              </a:rPr>
              <a:t>Text</a:t>
            </a:r>
            <a:r>
              <a:rPr lang="en" sz="1200">
                <a:latin typeface="Montserrat"/>
                <a:ea typeface="Montserrat"/>
                <a:cs typeface="Montserrat"/>
                <a:sym typeface="Montserrat"/>
              </a:rPr>
              <a:t> </a:t>
            </a:r>
            <a:r>
              <a:rPr lang="en" sz="1200" b="1">
                <a:latin typeface="Montserrat"/>
                <a:ea typeface="Montserrat"/>
                <a:cs typeface="Montserrat"/>
                <a:sym typeface="Montserrat"/>
              </a:rPr>
              <a:t>Analysis</a:t>
            </a:r>
            <a:r>
              <a:rPr lang="en" sz="1200">
                <a:latin typeface="Montserrat"/>
                <a:ea typeface="Montserrat"/>
                <a:cs typeface="Montserrat"/>
                <a:sym typeface="Montserrat"/>
              </a:rPr>
              <a:t> on </a:t>
            </a:r>
            <a:r>
              <a:rPr lang="en" sz="1200" b="1">
                <a:latin typeface="Montserrat"/>
                <a:ea typeface="Montserrat"/>
                <a:cs typeface="Montserrat"/>
                <a:sym typeface="Montserrat"/>
              </a:rPr>
              <a:t>positive user reviews</a:t>
            </a:r>
            <a:r>
              <a:rPr lang="en" sz="1200">
                <a:latin typeface="Montserrat"/>
                <a:ea typeface="Montserrat"/>
                <a:cs typeface="Montserrat"/>
                <a:sym typeface="Montserrat"/>
              </a:rPr>
              <a:t>, we deduce the following features:</a:t>
            </a:r>
            <a:endParaRPr sz="1200">
              <a:latin typeface="Montserrat"/>
              <a:ea typeface="Montserrat"/>
              <a:cs typeface="Montserrat"/>
              <a:sym typeface="Montserrat"/>
            </a:endParaRPr>
          </a:p>
          <a:p>
            <a:pPr marL="0" marR="0" lvl="0" indent="0" algn="l" rtl="0">
              <a:spcBef>
                <a:spcPts val="0"/>
              </a:spcBef>
              <a:spcAft>
                <a:spcPts val="0"/>
              </a:spcAft>
              <a:buNone/>
            </a:pPr>
            <a:endParaRPr sz="12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Size</a:t>
            </a:r>
            <a:r>
              <a:rPr lang="en" sz="1100">
                <a:latin typeface="Montserrat"/>
                <a:ea typeface="Montserrat"/>
                <a:cs typeface="Montserrat"/>
                <a:sym typeface="Montserrat"/>
              </a:rPr>
              <a:t>:</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Comfortable Fitting</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on Face, Nose, Ear, Chin</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Fabric material:</a:t>
            </a:r>
            <a:endParaRPr sz="1100" b="1">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Cotton, cloth</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Breathable</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Washable, Reusable</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Black, Soft, Beautiful, Stylish</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Disposable</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Band/Strap</a:t>
            </a:r>
            <a:r>
              <a:rPr lang="en" sz="1100">
                <a:latin typeface="Montserrat"/>
                <a:ea typeface="Montserrat"/>
                <a:cs typeface="Montserrat"/>
                <a:sym typeface="Montserrat"/>
              </a:rPr>
              <a:t>: </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Wire</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Elastic</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Easy to Wear, Convenient</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Price</a:t>
            </a:r>
            <a:r>
              <a:rPr lang="en" sz="1100">
                <a:latin typeface="Montserrat"/>
                <a:ea typeface="Montserrat"/>
                <a:cs typeface="Montserrat"/>
                <a:sym typeface="Montserrat"/>
              </a:rPr>
              <a:t> (probably low)</a:t>
            </a:r>
            <a:endParaRPr sz="1100">
              <a:latin typeface="Montserrat"/>
              <a:ea typeface="Montserrat"/>
              <a:cs typeface="Montserrat"/>
              <a:sym typeface="Montserrat"/>
            </a:endParaRPr>
          </a:p>
        </p:txBody>
      </p:sp>
      <p:sp>
        <p:nvSpPr>
          <p:cNvPr id="574" name="Google Shape;574;p64"/>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What do the Customers like about the masks?</a:t>
            </a:r>
            <a:endParaRPr sz="1200">
              <a:latin typeface="Montserrat"/>
              <a:ea typeface="Montserrat"/>
              <a:cs typeface="Montserrat"/>
              <a:sym typeface="Montserrat"/>
            </a:endParaRPr>
          </a:p>
        </p:txBody>
      </p:sp>
      <p:sp>
        <p:nvSpPr>
          <p:cNvPr id="575" name="Google Shape;575;p64"/>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02. Consumer Preferences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579"/>
        <p:cNvGrpSpPr/>
        <p:nvPr/>
      </p:nvGrpSpPr>
      <p:grpSpPr>
        <a:xfrm>
          <a:off x="0" y="0"/>
          <a:ext cx="0" cy="0"/>
          <a:chOff x="0" y="0"/>
          <a:chExt cx="0" cy="0"/>
        </a:xfrm>
      </p:grpSpPr>
      <p:sp>
        <p:nvSpPr>
          <p:cNvPr id="580" name="Google Shape;580;p65"/>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02. Consumer Preferences</a:t>
            </a:r>
            <a:endParaRPr sz="800"/>
          </a:p>
        </p:txBody>
      </p:sp>
      <p:sp>
        <p:nvSpPr>
          <p:cNvPr id="581" name="Google Shape;581;p65"/>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What do the Customers like about the masks?</a:t>
            </a:r>
            <a:endParaRPr sz="1200">
              <a:latin typeface="Montserrat"/>
              <a:ea typeface="Montserrat"/>
              <a:cs typeface="Montserrat"/>
              <a:sym typeface="Montserrat"/>
            </a:endParaRPr>
          </a:p>
        </p:txBody>
      </p:sp>
      <p:sp>
        <p:nvSpPr>
          <p:cNvPr id="582" name="Google Shape;582;p65"/>
          <p:cNvSpPr txBox="1"/>
          <p:nvPr/>
        </p:nvSpPr>
        <p:spPr>
          <a:xfrm>
            <a:off x="460050" y="663325"/>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Let’s find </a:t>
            </a:r>
            <a:r>
              <a:rPr lang="en" sz="1200" b="1">
                <a:latin typeface="Montserrat"/>
                <a:ea typeface="Montserrat"/>
                <a:cs typeface="Montserrat"/>
                <a:sym typeface="Montserrat"/>
              </a:rPr>
              <a:t>what consumers don’t like</a:t>
            </a:r>
            <a:r>
              <a:rPr lang="en" sz="1200">
                <a:latin typeface="Montserrat"/>
                <a:ea typeface="Montserrat"/>
                <a:cs typeface="Montserrat"/>
                <a:sym typeface="Montserrat"/>
              </a:rPr>
              <a:t> about the masks:</a:t>
            </a:r>
            <a:endParaRPr sz="1200">
              <a:latin typeface="Montserrat"/>
              <a:ea typeface="Montserrat"/>
              <a:cs typeface="Montserrat"/>
              <a:sym typeface="Montserrat"/>
            </a:endParaRPr>
          </a:p>
        </p:txBody>
      </p:sp>
      <p:pic>
        <p:nvPicPr>
          <p:cNvPr id="583" name="Google Shape;583;p65"/>
          <p:cNvPicPr preferRelativeResize="0"/>
          <p:nvPr/>
        </p:nvPicPr>
        <p:blipFill rotWithShape="1">
          <a:blip r:embed="rId3">
            <a:alphaModFix/>
          </a:blip>
          <a:srcRect/>
          <a:stretch/>
        </p:blipFill>
        <p:spPr>
          <a:xfrm>
            <a:off x="377850" y="1032625"/>
            <a:ext cx="5007776" cy="3356775"/>
          </a:xfrm>
          <a:prstGeom prst="rect">
            <a:avLst/>
          </a:prstGeom>
          <a:noFill/>
          <a:ln>
            <a:noFill/>
          </a:ln>
        </p:spPr>
      </p:pic>
      <p:sp>
        <p:nvSpPr>
          <p:cNvPr id="584" name="Google Shape;584;p65"/>
          <p:cNvSpPr txBox="1"/>
          <p:nvPr/>
        </p:nvSpPr>
        <p:spPr>
          <a:xfrm>
            <a:off x="5505150" y="817700"/>
            <a:ext cx="3261000" cy="3786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latin typeface="Montserrat"/>
                <a:ea typeface="Montserrat"/>
                <a:cs typeface="Montserrat"/>
                <a:sym typeface="Montserrat"/>
              </a:rPr>
              <a:t>Through </a:t>
            </a:r>
            <a:r>
              <a:rPr lang="en" sz="1200" b="1">
                <a:latin typeface="Montserrat"/>
                <a:ea typeface="Montserrat"/>
                <a:cs typeface="Montserrat"/>
                <a:sym typeface="Montserrat"/>
              </a:rPr>
              <a:t>Text</a:t>
            </a:r>
            <a:r>
              <a:rPr lang="en" sz="1200">
                <a:latin typeface="Montserrat"/>
                <a:ea typeface="Montserrat"/>
                <a:cs typeface="Montserrat"/>
                <a:sym typeface="Montserrat"/>
              </a:rPr>
              <a:t> </a:t>
            </a:r>
            <a:r>
              <a:rPr lang="en" sz="1200" b="1">
                <a:latin typeface="Montserrat"/>
                <a:ea typeface="Montserrat"/>
                <a:cs typeface="Montserrat"/>
                <a:sym typeface="Montserrat"/>
              </a:rPr>
              <a:t>Analysis</a:t>
            </a:r>
            <a:r>
              <a:rPr lang="en" sz="1200">
                <a:latin typeface="Montserrat"/>
                <a:ea typeface="Montserrat"/>
                <a:cs typeface="Montserrat"/>
                <a:sym typeface="Montserrat"/>
              </a:rPr>
              <a:t> on </a:t>
            </a:r>
            <a:r>
              <a:rPr lang="en" sz="1200" b="1">
                <a:latin typeface="Montserrat"/>
                <a:ea typeface="Montserrat"/>
                <a:cs typeface="Montserrat"/>
                <a:sym typeface="Montserrat"/>
              </a:rPr>
              <a:t>negative user reviews</a:t>
            </a:r>
            <a:r>
              <a:rPr lang="en" sz="1200">
                <a:latin typeface="Montserrat"/>
                <a:ea typeface="Montserrat"/>
                <a:cs typeface="Montserrat"/>
                <a:sym typeface="Montserrat"/>
              </a:rPr>
              <a:t>, we deduce the following features:</a:t>
            </a:r>
            <a:endParaRPr sz="1200">
              <a:latin typeface="Montserrat"/>
              <a:ea typeface="Montserrat"/>
              <a:cs typeface="Montserrat"/>
              <a:sym typeface="Montserrat"/>
            </a:endParaRPr>
          </a:p>
          <a:p>
            <a:pPr marL="0" marR="0" lvl="0" indent="0" algn="l" rtl="0">
              <a:spcBef>
                <a:spcPts val="0"/>
              </a:spcBef>
              <a:spcAft>
                <a:spcPts val="0"/>
              </a:spcAft>
              <a:buNone/>
            </a:pPr>
            <a:endParaRPr sz="12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Size</a:t>
            </a:r>
            <a:r>
              <a:rPr lang="en" sz="1100">
                <a:latin typeface="Montserrat"/>
                <a:ea typeface="Montserrat"/>
                <a:cs typeface="Montserrat"/>
                <a:sym typeface="Montserrat"/>
              </a:rPr>
              <a:t>:</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Small/Little/</a:t>
            </a:r>
            <a:r>
              <a:rPr lang="en" sz="1100">
                <a:solidFill>
                  <a:schemeClr val="dk1"/>
                </a:solidFill>
                <a:latin typeface="Montserrat"/>
                <a:ea typeface="Montserrat"/>
                <a:cs typeface="Montserrat"/>
                <a:sym typeface="Montserrat"/>
              </a:rPr>
              <a:t>Tight</a:t>
            </a:r>
            <a:r>
              <a:rPr lang="en" sz="1100">
                <a:latin typeface="Montserrat"/>
                <a:ea typeface="Montserrat"/>
                <a:cs typeface="Montserrat"/>
                <a:sym typeface="Montserrat"/>
              </a:rPr>
              <a:t> Fitting</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on Face, Nose, Ear</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Material Quality:</a:t>
            </a:r>
            <a:endParaRPr sz="1100" b="1">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Thin</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Thick</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Disposable</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solidFill>
                  <a:schemeClr val="dk1"/>
                </a:solidFill>
                <a:latin typeface="Montserrat"/>
                <a:ea typeface="Montserrat"/>
                <a:cs typeface="Montserrat"/>
                <a:sym typeface="Montserrat"/>
              </a:rPr>
              <a:t>Not Breathable, Dense</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Hard</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Irritating</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Sweats</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Strap</a:t>
            </a:r>
            <a:r>
              <a:rPr lang="en" sz="1100">
                <a:latin typeface="Montserrat"/>
                <a:ea typeface="Montserrat"/>
                <a:cs typeface="Montserrat"/>
                <a:sym typeface="Montserrat"/>
              </a:rPr>
              <a:t>: </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Elastic </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Difficult to Adjust</a:t>
            </a:r>
            <a:endParaRPr sz="1100">
              <a:latin typeface="Montserrat"/>
              <a:ea typeface="Montserrat"/>
              <a:cs typeface="Montserrat"/>
              <a:sym typeface="Montserrat"/>
            </a:endParaRPr>
          </a:p>
          <a:p>
            <a:pPr marL="571500" lvl="1" indent="-241300" algn="l" rtl="0">
              <a:spcBef>
                <a:spcPts val="0"/>
              </a:spcBef>
              <a:spcAft>
                <a:spcPts val="0"/>
              </a:spcAft>
              <a:buSzPts val="1100"/>
              <a:buFont typeface="Montserrat"/>
              <a:buChar char="○"/>
            </a:pPr>
            <a:r>
              <a:rPr lang="en" sz="1100">
                <a:latin typeface="Montserrat"/>
                <a:ea typeface="Montserrat"/>
                <a:cs typeface="Montserrat"/>
                <a:sym typeface="Montserrat"/>
              </a:rPr>
              <a:t>Hurts</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Price</a:t>
            </a:r>
            <a:r>
              <a:rPr lang="en" sz="1100">
                <a:latin typeface="Montserrat"/>
                <a:ea typeface="Montserrat"/>
                <a:cs typeface="Montserrat"/>
                <a:sym typeface="Montserrat"/>
              </a:rPr>
              <a:t>: Expensive</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a:latin typeface="Montserrat"/>
                <a:ea typeface="Montserrat"/>
                <a:cs typeface="Montserrat"/>
                <a:sym typeface="Montserrat"/>
              </a:rPr>
              <a:t>Glasses (probably fog up)</a:t>
            </a:r>
            <a:endParaRPr sz="1100">
              <a:latin typeface="Montserrat"/>
              <a:ea typeface="Montserrat"/>
              <a:cs typeface="Montserrat"/>
              <a:sym typeface="Montserrat"/>
            </a:endParaRPr>
          </a:p>
          <a:p>
            <a:pPr marL="285750" lvl="0" indent="-241300" algn="l" rtl="0">
              <a:spcBef>
                <a:spcPts val="0"/>
              </a:spcBef>
              <a:spcAft>
                <a:spcPts val="0"/>
              </a:spcAft>
              <a:buSzPts val="1100"/>
              <a:buFont typeface="Montserrat"/>
              <a:buChar char="●"/>
            </a:pPr>
            <a:r>
              <a:rPr lang="en" sz="1100" b="1">
                <a:latin typeface="Montserrat"/>
                <a:ea typeface="Montserrat"/>
                <a:cs typeface="Montserrat"/>
                <a:sym typeface="Montserrat"/>
              </a:rPr>
              <a:t>Everything!</a:t>
            </a:r>
            <a:endParaRPr sz="1100" b="1">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6"/>
          <p:cNvSpPr txBox="1">
            <a:spLocks noGrp="1"/>
          </p:cNvSpPr>
          <p:nvPr>
            <p:ph type="title"/>
          </p:nvPr>
        </p:nvSpPr>
        <p:spPr>
          <a:xfrm>
            <a:off x="605250" y="2373850"/>
            <a:ext cx="7821000" cy="818400"/>
          </a:xfrm>
          <a:prstGeom prst="rect">
            <a:avLst/>
          </a:prstGeom>
        </p:spPr>
        <p:txBody>
          <a:bodyPr spcFirstLastPara="1" wrap="square" lIns="91425" tIns="91425" rIns="91425" bIns="91425" anchor="t" anchorCtr="0">
            <a:noAutofit/>
          </a:bodyPr>
          <a:lstStyle/>
          <a:p>
            <a:pPr marL="0" marR="0" lvl="0" indent="57150" algn="ctr" rtl="0">
              <a:spcBef>
                <a:spcPts val="0"/>
              </a:spcBef>
              <a:spcAft>
                <a:spcPts val="0"/>
              </a:spcAft>
              <a:buNone/>
            </a:pPr>
            <a:r>
              <a:rPr lang="en" sz="3000"/>
              <a:t>What are the different profiles of consumers?</a:t>
            </a:r>
            <a:endParaRPr sz="3000"/>
          </a:p>
        </p:txBody>
      </p:sp>
      <p:sp>
        <p:nvSpPr>
          <p:cNvPr id="590" name="Google Shape;590;p66"/>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591" name="Google Shape;591;p66"/>
          <p:cNvSpPr txBox="1">
            <a:spLocks noGrp="1"/>
          </p:cNvSpPr>
          <p:nvPr>
            <p:ph type="subTitle" idx="1"/>
          </p:nvPr>
        </p:nvSpPr>
        <p:spPr>
          <a:xfrm>
            <a:off x="2235150" y="29329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How can we segment them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7"/>
          <p:cNvSpPr txBox="1">
            <a:spLocks noGrp="1"/>
          </p:cNvSpPr>
          <p:nvPr>
            <p:ph type="title" idx="4294967295"/>
          </p:nvPr>
        </p:nvSpPr>
        <p:spPr>
          <a:xfrm>
            <a:off x="412900" y="377425"/>
            <a:ext cx="835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Consumer Segmentation based on demographics</a:t>
            </a:r>
            <a:endParaRPr/>
          </a:p>
        </p:txBody>
      </p:sp>
      <p:sp>
        <p:nvSpPr>
          <p:cNvPr id="597" name="Google Shape;597;p67"/>
          <p:cNvSpPr txBox="1"/>
          <p:nvPr/>
        </p:nvSpPr>
        <p:spPr>
          <a:xfrm>
            <a:off x="5796775" y="-83200"/>
            <a:ext cx="32715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03. Demographic Segmentation</a:t>
            </a:r>
            <a:endParaRPr sz="800"/>
          </a:p>
        </p:txBody>
      </p:sp>
      <p:sp>
        <p:nvSpPr>
          <p:cNvPr id="598" name="Google Shape;598;p67"/>
          <p:cNvSpPr txBox="1"/>
          <p:nvPr/>
        </p:nvSpPr>
        <p:spPr>
          <a:xfrm>
            <a:off x="597450" y="998950"/>
            <a:ext cx="7910400" cy="3307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Demographic segmentation groups customers and potential customers together by focusing on certain traits such as age, gender, income, occupation &amp; family status.</a:t>
            </a:r>
            <a:endParaRPr sz="1200">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solidFill>
                  <a:schemeClr val="dk1"/>
                </a:solidFill>
                <a:latin typeface="Montserrat"/>
                <a:ea typeface="Montserrat"/>
                <a:cs typeface="Montserrat"/>
                <a:sym typeface="Montserrat"/>
              </a:rPr>
              <a:t>The most commonly used </a:t>
            </a:r>
            <a:r>
              <a:rPr lang="en" sz="1200" b="1">
                <a:solidFill>
                  <a:schemeClr val="dk1"/>
                </a:solidFill>
                <a:latin typeface="Montserrat"/>
                <a:ea typeface="Montserrat"/>
                <a:cs typeface="Montserrat"/>
                <a:sym typeface="Montserrat"/>
              </a:rPr>
              <a:t>demographic segmentation factors</a:t>
            </a:r>
            <a:r>
              <a:rPr lang="en" sz="1200">
                <a:solidFill>
                  <a:schemeClr val="dk1"/>
                </a:solidFill>
                <a:latin typeface="Montserrat"/>
                <a:ea typeface="Montserrat"/>
                <a:cs typeface="Montserrat"/>
                <a:sym typeface="Montserrat"/>
              </a:rPr>
              <a:t> are:</a:t>
            </a:r>
            <a:endParaRPr sz="1200">
              <a:latin typeface="Montserrat"/>
              <a:ea typeface="Montserrat"/>
              <a:cs typeface="Montserrat"/>
              <a:sym typeface="Montserrat"/>
            </a:endParaRPr>
          </a:p>
          <a:p>
            <a:pPr marL="914400" lvl="1"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Age,</a:t>
            </a:r>
            <a:endParaRPr sz="1200">
              <a:latin typeface="Montserrat"/>
              <a:ea typeface="Montserrat"/>
              <a:cs typeface="Montserrat"/>
              <a:sym typeface="Montserrat"/>
            </a:endParaRPr>
          </a:p>
          <a:p>
            <a:pPr marL="914400" lvl="1"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Gender,</a:t>
            </a:r>
            <a:endParaRPr sz="1200">
              <a:latin typeface="Montserrat"/>
              <a:ea typeface="Montserrat"/>
              <a:cs typeface="Montserrat"/>
              <a:sym typeface="Montserrat"/>
            </a:endParaRPr>
          </a:p>
          <a:p>
            <a:pPr marL="914400" lvl="1"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Occupation,</a:t>
            </a:r>
            <a:endParaRPr sz="1200">
              <a:latin typeface="Montserrat"/>
              <a:ea typeface="Montserrat"/>
              <a:cs typeface="Montserrat"/>
              <a:sym typeface="Montserrat"/>
            </a:endParaRPr>
          </a:p>
          <a:p>
            <a:pPr marL="914400" lvl="1"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Nationality,</a:t>
            </a:r>
            <a:endParaRPr sz="1200">
              <a:latin typeface="Montserrat"/>
              <a:ea typeface="Montserrat"/>
              <a:cs typeface="Montserrat"/>
              <a:sym typeface="Montserrat"/>
            </a:endParaRPr>
          </a:p>
          <a:p>
            <a:pPr marL="914400" lvl="1"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Language</a:t>
            </a:r>
            <a:endParaRPr sz="1200">
              <a:latin typeface="Montserrat"/>
              <a:ea typeface="Montserrat"/>
              <a:cs typeface="Montserrat"/>
              <a:sym typeface="Montserrat"/>
            </a:endParaRPr>
          </a:p>
          <a:p>
            <a:pPr marL="914400" lvl="1" indent="-304800" algn="just" rtl="0">
              <a:lnSpc>
                <a:spcPct val="115000"/>
              </a:lnSpc>
              <a:spcBef>
                <a:spcPts val="1000"/>
              </a:spcBef>
              <a:spcAft>
                <a:spcPts val="1000"/>
              </a:spcAft>
              <a:buSzPts val="1200"/>
              <a:buFont typeface="Montserrat"/>
              <a:buChar char="○"/>
            </a:pPr>
            <a:r>
              <a:rPr lang="en" sz="1200">
                <a:latin typeface="Montserrat"/>
                <a:ea typeface="Montserrat"/>
                <a:cs typeface="Montserrat"/>
                <a:sym typeface="Montserrat"/>
              </a:rPr>
              <a:t>And/Or Religion.</a:t>
            </a:r>
            <a:endParaRPr sz="12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8"/>
          <p:cNvSpPr txBox="1"/>
          <p:nvPr/>
        </p:nvSpPr>
        <p:spPr>
          <a:xfrm>
            <a:off x="494025" y="389350"/>
            <a:ext cx="8237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Vidaloka"/>
              <a:buAutoNum type="arabicPeriod"/>
            </a:pPr>
            <a:r>
              <a:rPr lang="en" sz="1800" b="1">
                <a:latin typeface="Vidaloka"/>
                <a:ea typeface="Vidaloka"/>
                <a:cs typeface="Vidaloka"/>
                <a:sym typeface="Vidaloka"/>
              </a:rPr>
              <a:t>Segmentation by Countries (Region):</a:t>
            </a:r>
            <a:endParaRPr sz="1800" b="1">
              <a:latin typeface="Vidaloka"/>
              <a:ea typeface="Vidaloka"/>
              <a:cs typeface="Vidaloka"/>
              <a:sym typeface="Vidaloka"/>
            </a:endParaRPr>
          </a:p>
        </p:txBody>
      </p:sp>
      <p:sp>
        <p:nvSpPr>
          <p:cNvPr id="604" name="Google Shape;604;p68"/>
          <p:cNvSpPr txBox="1"/>
          <p:nvPr/>
        </p:nvSpPr>
        <p:spPr>
          <a:xfrm>
            <a:off x="3483475" y="4376350"/>
            <a:ext cx="52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3C78D8"/>
              </a:solidFill>
              <a:latin typeface="Montserrat"/>
              <a:ea typeface="Montserrat"/>
              <a:cs typeface="Montserrat"/>
              <a:sym typeface="Montserrat"/>
            </a:endParaRPr>
          </a:p>
        </p:txBody>
      </p:sp>
      <p:sp>
        <p:nvSpPr>
          <p:cNvPr id="605" name="Google Shape;605;p68"/>
          <p:cNvSpPr txBox="1"/>
          <p:nvPr/>
        </p:nvSpPr>
        <p:spPr>
          <a:xfrm>
            <a:off x="5344700" y="2226025"/>
            <a:ext cx="346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Demographic Segmentation of Consumers by countries(Ethnicity)</a:t>
            </a:r>
            <a:endParaRPr sz="1200" b="1">
              <a:solidFill>
                <a:schemeClr val="dk1"/>
              </a:solidFill>
              <a:latin typeface="Montserrat"/>
              <a:ea typeface="Montserrat"/>
              <a:cs typeface="Montserrat"/>
              <a:sym typeface="Montserrat"/>
            </a:endParaRPr>
          </a:p>
        </p:txBody>
      </p:sp>
      <p:pic>
        <p:nvPicPr>
          <p:cNvPr id="606" name="Google Shape;606;p68"/>
          <p:cNvPicPr preferRelativeResize="0"/>
          <p:nvPr/>
        </p:nvPicPr>
        <p:blipFill>
          <a:blip r:embed="rId4">
            <a:alphaModFix/>
          </a:blip>
          <a:stretch>
            <a:fillRect/>
          </a:stretch>
        </p:blipFill>
        <p:spPr>
          <a:xfrm>
            <a:off x="673025" y="851050"/>
            <a:ext cx="4298450" cy="392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9"/>
          <p:cNvSpPr txBox="1"/>
          <p:nvPr/>
        </p:nvSpPr>
        <p:spPr>
          <a:xfrm>
            <a:off x="570225" y="389350"/>
            <a:ext cx="823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Vidaloka"/>
                <a:ea typeface="Vidaloka"/>
                <a:cs typeface="Vidaloka"/>
                <a:sym typeface="Vidaloka"/>
              </a:rPr>
              <a:t>2.    Segmentation by Language :</a:t>
            </a:r>
            <a:endParaRPr sz="1800" b="1">
              <a:latin typeface="Vidaloka"/>
              <a:ea typeface="Vidaloka"/>
              <a:cs typeface="Vidaloka"/>
              <a:sym typeface="Vidaloka"/>
            </a:endParaRPr>
          </a:p>
        </p:txBody>
      </p:sp>
      <p:pic>
        <p:nvPicPr>
          <p:cNvPr id="612" name="Google Shape;612;p69"/>
          <p:cNvPicPr preferRelativeResize="0"/>
          <p:nvPr/>
        </p:nvPicPr>
        <p:blipFill>
          <a:blip r:embed="rId3">
            <a:alphaModFix/>
          </a:blip>
          <a:stretch>
            <a:fillRect/>
          </a:stretch>
        </p:blipFill>
        <p:spPr>
          <a:xfrm>
            <a:off x="621850" y="963325"/>
            <a:ext cx="4788277" cy="3783302"/>
          </a:xfrm>
          <a:prstGeom prst="rect">
            <a:avLst/>
          </a:prstGeom>
          <a:noFill/>
          <a:ln>
            <a:noFill/>
          </a:ln>
        </p:spPr>
      </p:pic>
      <p:sp>
        <p:nvSpPr>
          <p:cNvPr id="613" name="Google Shape;613;p69"/>
          <p:cNvSpPr txBox="1"/>
          <p:nvPr/>
        </p:nvSpPr>
        <p:spPr>
          <a:xfrm>
            <a:off x="5486325" y="2321975"/>
            <a:ext cx="346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Demographic Segmentation of Consumers by Language</a:t>
            </a:r>
            <a:endParaRPr sz="1200" b="1">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0"/>
          <p:cNvSpPr txBox="1">
            <a:spLocks noGrp="1"/>
          </p:cNvSpPr>
          <p:nvPr>
            <p:ph type="title" idx="4294967295"/>
          </p:nvPr>
        </p:nvSpPr>
        <p:spPr>
          <a:xfrm>
            <a:off x="412900" y="377425"/>
            <a:ext cx="835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Consumer Segmentation based on behaviour</a:t>
            </a:r>
            <a:endParaRPr sz="3000"/>
          </a:p>
        </p:txBody>
      </p:sp>
      <p:sp>
        <p:nvSpPr>
          <p:cNvPr id="619" name="Google Shape;619;p70"/>
          <p:cNvSpPr txBox="1"/>
          <p:nvPr/>
        </p:nvSpPr>
        <p:spPr>
          <a:xfrm>
            <a:off x="540600" y="1016150"/>
            <a:ext cx="7910400" cy="3353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Consumer segmentation based on behaviour is a common approach used to categorize consumer based on the buying patterns or purchasing behaviour.</a:t>
            </a:r>
            <a:endParaRPr sz="1200">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solidFill>
                  <a:schemeClr val="dk1"/>
                </a:solidFill>
                <a:latin typeface="Montserrat"/>
                <a:ea typeface="Montserrat"/>
                <a:cs typeface="Montserrat"/>
                <a:sym typeface="Montserrat"/>
              </a:rPr>
              <a:t>Behavioural segmentation can be based on questions like:</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How much does a consumer spend on products?</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How often does a consumer purchase?</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feature does a consumer see in the product?</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pattern is followed in purchase?</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choices do customers make during purchase?</a:t>
            </a:r>
            <a:endParaRPr sz="1200">
              <a:solidFill>
                <a:schemeClr val="dk1"/>
              </a:solidFill>
              <a:latin typeface="Montserrat"/>
              <a:ea typeface="Montserrat"/>
              <a:cs typeface="Montserrat"/>
              <a:sym typeface="Montserrat"/>
            </a:endParaRPr>
          </a:p>
          <a:p>
            <a:pPr marL="0" lvl="0" indent="0" algn="just" rtl="0">
              <a:lnSpc>
                <a:spcPct val="115000"/>
              </a:lnSpc>
              <a:spcBef>
                <a:spcPts val="1000"/>
              </a:spcBef>
              <a:spcAft>
                <a:spcPts val="1000"/>
              </a:spcAft>
              <a:buNone/>
            </a:pPr>
            <a:endParaRPr sz="15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1"/>
          <p:cNvSpPr txBox="1"/>
          <p:nvPr/>
        </p:nvSpPr>
        <p:spPr>
          <a:xfrm>
            <a:off x="494025" y="313150"/>
            <a:ext cx="8237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Vidaloka"/>
              <a:buAutoNum type="arabicPeriod"/>
            </a:pPr>
            <a:r>
              <a:rPr lang="en" sz="1800" b="1">
                <a:latin typeface="Vidaloka"/>
                <a:ea typeface="Vidaloka"/>
                <a:cs typeface="Vidaloka"/>
                <a:sym typeface="Vidaloka"/>
              </a:rPr>
              <a:t>Behaviour of Consumer to buy a product based on its product ratings:</a:t>
            </a:r>
            <a:endParaRPr sz="1800" b="1">
              <a:latin typeface="Vidaloka"/>
              <a:ea typeface="Vidaloka"/>
              <a:cs typeface="Vidaloka"/>
              <a:sym typeface="Vidaloka"/>
            </a:endParaRPr>
          </a:p>
        </p:txBody>
      </p:sp>
      <p:sp>
        <p:nvSpPr>
          <p:cNvPr id="625" name="Google Shape;625;p71">
            <a:hlinkClick r:id="rId3"/>
          </p:cNvPr>
          <p:cNvSpPr txBox="1"/>
          <p:nvPr/>
        </p:nvSpPr>
        <p:spPr>
          <a:xfrm>
            <a:off x="5392900" y="1152450"/>
            <a:ext cx="34668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600"/>
              </a:spcAft>
              <a:buNone/>
            </a:pPr>
            <a:r>
              <a:rPr lang="en"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Customer Behaviour based on Ratings</a:t>
            </a:r>
            <a:endParaRPr b="1">
              <a:solidFill>
                <a:schemeClr val="dk1"/>
              </a:solidFill>
              <a:latin typeface="Montserrat"/>
              <a:ea typeface="Montserrat"/>
              <a:cs typeface="Montserrat"/>
              <a:sym typeface="Montserrat"/>
            </a:endParaRPr>
          </a:p>
        </p:txBody>
      </p:sp>
      <p:pic>
        <p:nvPicPr>
          <p:cNvPr id="626" name="Google Shape;626;p71"/>
          <p:cNvPicPr preferRelativeResize="0"/>
          <p:nvPr/>
        </p:nvPicPr>
        <p:blipFill>
          <a:blip r:embed="rId4">
            <a:alphaModFix/>
          </a:blip>
          <a:stretch>
            <a:fillRect/>
          </a:stretch>
        </p:blipFill>
        <p:spPr>
          <a:xfrm>
            <a:off x="457200" y="896650"/>
            <a:ext cx="4802651" cy="3684151"/>
          </a:xfrm>
          <a:prstGeom prst="rect">
            <a:avLst/>
          </a:prstGeom>
          <a:noFill/>
          <a:ln>
            <a:noFill/>
          </a:ln>
        </p:spPr>
      </p:pic>
      <p:pic>
        <p:nvPicPr>
          <p:cNvPr id="627" name="Google Shape;627;p71"/>
          <p:cNvPicPr preferRelativeResize="0"/>
          <p:nvPr/>
        </p:nvPicPr>
        <p:blipFill>
          <a:blip r:embed="rId5">
            <a:alphaModFix/>
          </a:blip>
          <a:stretch>
            <a:fillRect/>
          </a:stretch>
        </p:blipFill>
        <p:spPr>
          <a:xfrm>
            <a:off x="5412251" y="1781250"/>
            <a:ext cx="3579348" cy="21489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2"/>
          <p:cNvSpPr txBox="1"/>
          <p:nvPr/>
        </p:nvSpPr>
        <p:spPr>
          <a:xfrm>
            <a:off x="494025" y="313150"/>
            <a:ext cx="823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Vidaloka"/>
                <a:ea typeface="Vidaloka"/>
                <a:cs typeface="Vidaloka"/>
                <a:sym typeface="Vidaloka"/>
              </a:rPr>
              <a:t>2.    Behaviour of Customer to buy a product based on its Abuse Count:</a:t>
            </a:r>
            <a:endParaRPr sz="1800" b="1">
              <a:latin typeface="Vidaloka"/>
              <a:ea typeface="Vidaloka"/>
              <a:cs typeface="Vidaloka"/>
              <a:sym typeface="Vidaloka"/>
            </a:endParaRPr>
          </a:p>
        </p:txBody>
      </p:sp>
      <p:pic>
        <p:nvPicPr>
          <p:cNvPr id="633" name="Google Shape;633;p72"/>
          <p:cNvPicPr preferRelativeResize="0"/>
          <p:nvPr/>
        </p:nvPicPr>
        <p:blipFill>
          <a:blip r:embed="rId3">
            <a:alphaModFix/>
          </a:blip>
          <a:stretch>
            <a:fillRect/>
          </a:stretch>
        </p:blipFill>
        <p:spPr>
          <a:xfrm>
            <a:off x="555325" y="851050"/>
            <a:ext cx="4702549" cy="3922599"/>
          </a:xfrm>
          <a:prstGeom prst="rect">
            <a:avLst/>
          </a:prstGeom>
          <a:noFill/>
          <a:ln>
            <a:noFill/>
          </a:ln>
        </p:spPr>
      </p:pic>
      <p:sp>
        <p:nvSpPr>
          <p:cNvPr id="634" name="Google Shape;634;p72"/>
          <p:cNvSpPr txBox="1"/>
          <p:nvPr/>
        </p:nvSpPr>
        <p:spPr>
          <a:xfrm>
            <a:off x="5435925" y="1730550"/>
            <a:ext cx="3586800" cy="1347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Given dataset have a value abuse count for products of every brand.</a:t>
            </a:r>
            <a:endParaRPr sz="1200">
              <a:solidFill>
                <a:schemeClr val="dk1"/>
              </a:solidFill>
              <a:latin typeface="Montserrat"/>
              <a:ea typeface="Montserrat"/>
              <a:cs typeface="Montserrat"/>
              <a:sym typeface="Montserrat"/>
            </a:endParaRPr>
          </a:p>
          <a:p>
            <a:pPr marL="457200" lvl="0" indent="-304800" algn="l" rtl="0">
              <a:lnSpc>
                <a:spcPct val="115000"/>
              </a:lnSpc>
              <a:spcBef>
                <a:spcPts val="1000"/>
              </a:spcBef>
              <a:spcAft>
                <a:spcPts val="1000"/>
              </a:spcAft>
              <a:buClr>
                <a:schemeClr val="dk1"/>
              </a:buClr>
              <a:buSzPts val="1200"/>
              <a:buFont typeface="Montserrat"/>
              <a:buChar char="●"/>
            </a:pPr>
            <a:r>
              <a:rPr lang="en" sz="1200">
                <a:solidFill>
                  <a:schemeClr val="dk1"/>
                </a:solidFill>
                <a:latin typeface="Montserrat"/>
                <a:ea typeface="Montserrat"/>
                <a:cs typeface="Montserrat"/>
                <a:sym typeface="Montserrat"/>
              </a:rPr>
              <a:t>Heat map shows the consumer’s behaviour to purchase brand with a lower abuse count.</a:t>
            </a:r>
            <a:endParaRPr sz="12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title"/>
          </p:nvPr>
        </p:nvSpPr>
        <p:spPr>
          <a:xfrm>
            <a:off x="713250" y="3618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482" name="Google Shape;482;p55"/>
          <p:cNvSpPr txBox="1">
            <a:spLocks noGrp="1"/>
          </p:cNvSpPr>
          <p:nvPr>
            <p:ph type="body" idx="1"/>
          </p:nvPr>
        </p:nvSpPr>
        <p:spPr>
          <a:xfrm>
            <a:off x="713250" y="9831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Objective</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Analyze mask related datasets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Gain insights about the competition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To help improve marketing strategy and R&amp;D.</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b="1">
                <a:solidFill>
                  <a:schemeClr val="dk1"/>
                </a:solidFill>
              </a:rPr>
              <a:t>Approach:</a:t>
            </a:r>
            <a:endParaRPr sz="1200" b="1">
              <a:solidFill>
                <a:schemeClr val="dk1"/>
              </a:solidFill>
            </a:endParaRPr>
          </a:p>
          <a:p>
            <a:pPr marL="457200" lvl="0" indent="-298450" algn="l" rtl="0">
              <a:spcBef>
                <a:spcPts val="0"/>
              </a:spcBef>
              <a:spcAft>
                <a:spcPts val="0"/>
              </a:spcAft>
              <a:buClr>
                <a:schemeClr val="dk1"/>
              </a:buClr>
              <a:buSzPts val="1100"/>
              <a:buChar char="●"/>
            </a:pPr>
            <a:r>
              <a:rPr lang="en" sz="1200">
                <a:solidFill>
                  <a:schemeClr val="dk1"/>
                </a:solidFill>
              </a:rPr>
              <a:t>Categorised the problem statement into four parts</a:t>
            </a:r>
            <a:r>
              <a:rPr lang="en">
                <a:solidFill>
                  <a:schemeClr val="dk1"/>
                </a:solidFill>
              </a:rPr>
              <a:t>:</a:t>
            </a: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1200"/>
              </a:spcAft>
              <a:buNone/>
            </a:pPr>
            <a:endParaRPr/>
          </a:p>
        </p:txBody>
      </p:sp>
      <p:pic>
        <p:nvPicPr>
          <p:cNvPr id="483" name="Google Shape;483;p55"/>
          <p:cNvPicPr preferRelativeResize="0"/>
          <p:nvPr/>
        </p:nvPicPr>
        <p:blipFill>
          <a:blip r:embed="rId3">
            <a:alphaModFix/>
          </a:blip>
          <a:stretch>
            <a:fillRect/>
          </a:stretch>
        </p:blipFill>
        <p:spPr>
          <a:xfrm>
            <a:off x="238650" y="2049825"/>
            <a:ext cx="5099203" cy="3192001"/>
          </a:xfrm>
          <a:prstGeom prst="rect">
            <a:avLst/>
          </a:prstGeom>
          <a:noFill/>
          <a:ln>
            <a:noFill/>
          </a:ln>
        </p:spPr>
      </p:pic>
      <p:sp>
        <p:nvSpPr>
          <p:cNvPr id="484" name="Google Shape;484;p55"/>
          <p:cNvSpPr txBox="1"/>
          <p:nvPr/>
        </p:nvSpPr>
        <p:spPr>
          <a:xfrm>
            <a:off x="5133075" y="2431825"/>
            <a:ext cx="34899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Selected Tools based on our needs:</a:t>
            </a:r>
            <a:endParaRPr sz="1200">
              <a:solidFill>
                <a:schemeClr val="dk1"/>
              </a:solidFill>
              <a:latin typeface="Montserrat"/>
              <a:ea typeface="Montserrat"/>
              <a:cs typeface="Montserrat"/>
              <a:sym typeface="Montserrat"/>
            </a:endParaRPr>
          </a:p>
          <a:p>
            <a:pPr marL="685800" lvl="1"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Type and Extent of Preprocessing</a:t>
            </a:r>
            <a:endParaRPr sz="1200">
              <a:solidFill>
                <a:schemeClr val="dk1"/>
              </a:solidFill>
              <a:latin typeface="Montserrat"/>
              <a:ea typeface="Montserrat"/>
              <a:cs typeface="Montserrat"/>
              <a:sym typeface="Montserrat"/>
            </a:endParaRPr>
          </a:p>
          <a:p>
            <a:pPr marL="685800" lvl="1"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Types of Visualisation</a:t>
            </a:r>
            <a:endParaRPr sz="1200">
              <a:solidFill>
                <a:schemeClr val="dk1"/>
              </a:solidFill>
              <a:latin typeface="Montserrat"/>
              <a:ea typeface="Montserrat"/>
              <a:cs typeface="Montserrat"/>
              <a:sym typeface="Montserrat"/>
            </a:endParaRPr>
          </a:p>
          <a:p>
            <a:pPr marL="457200" marR="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Performed sanity checks on the results at various stages of the process.</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Interpreted the visualisations into meaningful insights.</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Built a presentable narrative around the data.</a:t>
            </a:r>
            <a:endParaRPr sz="12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3"/>
          <p:cNvSpPr txBox="1">
            <a:spLocks noGrp="1"/>
          </p:cNvSpPr>
          <p:nvPr>
            <p:ph type="title" idx="4294967295"/>
          </p:nvPr>
        </p:nvSpPr>
        <p:spPr>
          <a:xfrm>
            <a:off x="412900" y="377425"/>
            <a:ext cx="835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Consumer Segmentation based on </a:t>
            </a:r>
            <a:r>
              <a:rPr lang="en"/>
              <a:t>Preferences</a:t>
            </a:r>
            <a:endParaRPr sz="3000"/>
          </a:p>
        </p:txBody>
      </p:sp>
      <p:sp>
        <p:nvSpPr>
          <p:cNvPr id="640" name="Google Shape;640;p73"/>
          <p:cNvSpPr txBox="1"/>
          <p:nvPr/>
        </p:nvSpPr>
        <p:spPr>
          <a:xfrm>
            <a:off x="616800" y="1092350"/>
            <a:ext cx="7910400" cy="2966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latin typeface="Montserrat"/>
                <a:ea typeface="Montserrat"/>
                <a:cs typeface="Montserrat"/>
                <a:sym typeface="Montserrat"/>
              </a:rPr>
              <a:t>Consumer segmentation based on preferences is used to categorize consumer based on the into groups who shares common interest and have same preferences in their purchases.</a:t>
            </a:r>
            <a:endParaRPr sz="1200">
              <a:latin typeface="Montserrat"/>
              <a:ea typeface="Montserrat"/>
              <a:cs typeface="Montserrat"/>
              <a:sym typeface="Montserrat"/>
            </a:endParaRPr>
          </a:p>
          <a:p>
            <a:pPr marL="457200" lvl="0"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Consumer segmentation on the basis of preferences can be classified by questions like:</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are the consumer's preferred product features?</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are the consumer's preferred brand?</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are the consumer's preferred price?</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What are the consumer's preferred colour?</a:t>
            </a:r>
            <a:endParaRPr sz="1200">
              <a:solidFill>
                <a:schemeClr val="dk1"/>
              </a:solidFill>
              <a:latin typeface="Montserrat"/>
              <a:ea typeface="Montserrat"/>
              <a:cs typeface="Montserrat"/>
              <a:sym typeface="Montserrat"/>
            </a:endParaRPr>
          </a:p>
          <a:p>
            <a:pPr marL="914400" lvl="1" indent="-304800" algn="just" rtl="0">
              <a:lnSpc>
                <a:spcPct val="115000"/>
              </a:lnSpc>
              <a:spcBef>
                <a:spcPts val="1000"/>
              </a:spcBef>
              <a:spcAft>
                <a:spcPts val="1000"/>
              </a:spcAft>
              <a:buClr>
                <a:schemeClr val="dk1"/>
              </a:buClr>
              <a:buSzPts val="1200"/>
              <a:buFont typeface="Montserrat"/>
              <a:buChar char="○"/>
            </a:pPr>
            <a:r>
              <a:rPr lang="en" sz="1200">
                <a:solidFill>
                  <a:schemeClr val="dk1"/>
                </a:solidFill>
                <a:latin typeface="Montserrat"/>
                <a:ea typeface="Montserrat"/>
                <a:cs typeface="Montserrat"/>
                <a:sym typeface="Montserrat"/>
              </a:rPr>
              <a:t>What are the consumer's preferred product type?</a:t>
            </a:r>
            <a:endParaRPr sz="12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74"/>
          <p:cNvPicPr preferRelativeResize="0"/>
          <p:nvPr/>
        </p:nvPicPr>
        <p:blipFill>
          <a:blip r:embed="rId3">
            <a:alphaModFix/>
          </a:blip>
          <a:stretch>
            <a:fillRect/>
          </a:stretch>
        </p:blipFill>
        <p:spPr>
          <a:xfrm>
            <a:off x="1143000" y="923750"/>
            <a:ext cx="6761124" cy="3762550"/>
          </a:xfrm>
          <a:prstGeom prst="rect">
            <a:avLst/>
          </a:prstGeom>
          <a:noFill/>
          <a:ln>
            <a:noFill/>
          </a:ln>
        </p:spPr>
      </p:pic>
      <p:sp>
        <p:nvSpPr>
          <p:cNvPr id="646" name="Google Shape;646;p74"/>
          <p:cNvSpPr txBox="1"/>
          <p:nvPr/>
        </p:nvSpPr>
        <p:spPr>
          <a:xfrm>
            <a:off x="494025" y="313150"/>
            <a:ext cx="823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Vidaloka"/>
                <a:ea typeface="Vidaloka"/>
                <a:cs typeface="Vidaloka"/>
                <a:sym typeface="Vidaloka"/>
              </a:rPr>
              <a:t>1.    Preference of Customer Price or Price/Mask:</a:t>
            </a:r>
            <a:endParaRPr sz="1800" b="1">
              <a:latin typeface="Vidaloka"/>
              <a:ea typeface="Vidaloka"/>
              <a:cs typeface="Vidaloka"/>
              <a:sym typeface="Vidalok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5"/>
          <p:cNvSpPr txBox="1"/>
          <p:nvPr/>
        </p:nvSpPr>
        <p:spPr>
          <a:xfrm>
            <a:off x="494025" y="313150"/>
            <a:ext cx="823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Vidaloka"/>
                <a:ea typeface="Vidaloka"/>
                <a:cs typeface="Vidaloka"/>
                <a:sym typeface="Vidaloka"/>
              </a:rPr>
              <a:t>2.    Consumer Brand Preference in Same Price Range:</a:t>
            </a:r>
            <a:endParaRPr sz="1800" b="1">
              <a:latin typeface="Vidaloka"/>
              <a:ea typeface="Vidaloka"/>
              <a:cs typeface="Vidaloka"/>
              <a:sym typeface="Vidaloka"/>
            </a:endParaRPr>
          </a:p>
        </p:txBody>
      </p:sp>
      <p:sp>
        <p:nvSpPr>
          <p:cNvPr id="652" name="Google Shape;652;p75"/>
          <p:cNvSpPr txBox="1"/>
          <p:nvPr/>
        </p:nvSpPr>
        <p:spPr>
          <a:xfrm>
            <a:off x="494025" y="717550"/>
            <a:ext cx="82374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Some Brands share common price range, and Some Package Price share common brands. But consumer shows different preference in both ranges.</a:t>
            </a:r>
            <a:endParaRPr sz="1200">
              <a:latin typeface="Montserrat"/>
              <a:ea typeface="Montserrat"/>
              <a:cs typeface="Montserrat"/>
              <a:sym typeface="Montserrat"/>
            </a:endParaRPr>
          </a:p>
        </p:txBody>
      </p:sp>
      <p:pic>
        <p:nvPicPr>
          <p:cNvPr id="653" name="Google Shape;653;p75"/>
          <p:cNvPicPr preferRelativeResize="0"/>
          <p:nvPr/>
        </p:nvPicPr>
        <p:blipFill>
          <a:blip r:embed="rId3">
            <a:alphaModFix/>
          </a:blip>
          <a:stretch>
            <a:fillRect/>
          </a:stretch>
        </p:blipFill>
        <p:spPr>
          <a:xfrm>
            <a:off x="4550025" y="1333150"/>
            <a:ext cx="4181400" cy="3374101"/>
          </a:xfrm>
          <a:prstGeom prst="rect">
            <a:avLst/>
          </a:prstGeom>
          <a:noFill/>
          <a:ln>
            <a:noFill/>
          </a:ln>
        </p:spPr>
      </p:pic>
      <p:pic>
        <p:nvPicPr>
          <p:cNvPr id="654" name="Google Shape;654;p75"/>
          <p:cNvPicPr preferRelativeResize="0"/>
          <p:nvPr/>
        </p:nvPicPr>
        <p:blipFill>
          <a:blip r:embed="rId4">
            <a:alphaModFix/>
          </a:blip>
          <a:stretch>
            <a:fillRect/>
          </a:stretch>
        </p:blipFill>
        <p:spPr>
          <a:xfrm>
            <a:off x="152400" y="1333150"/>
            <a:ext cx="4302999" cy="337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6"/>
          <p:cNvSpPr txBox="1">
            <a:spLocks noGrp="1"/>
          </p:cNvSpPr>
          <p:nvPr>
            <p:ph type="title"/>
          </p:nvPr>
        </p:nvSpPr>
        <p:spPr>
          <a:xfrm>
            <a:off x="605250" y="2373850"/>
            <a:ext cx="7821000" cy="978300"/>
          </a:xfrm>
          <a:prstGeom prst="rect">
            <a:avLst/>
          </a:prstGeom>
        </p:spPr>
        <p:txBody>
          <a:bodyPr spcFirstLastPara="1" wrap="square" lIns="91425" tIns="91425" rIns="91425" bIns="91425" anchor="t" anchorCtr="0">
            <a:noAutofit/>
          </a:bodyPr>
          <a:lstStyle/>
          <a:p>
            <a:pPr marL="0" marR="0" lvl="0" indent="57150" algn="ctr" rtl="0">
              <a:spcBef>
                <a:spcPts val="0"/>
              </a:spcBef>
              <a:spcAft>
                <a:spcPts val="0"/>
              </a:spcAft>
              <a:buClr>
                <a:schemeClr val="dk1"/>
              </a:buClr>
              <a:buSzPts val="1100"/>
              <a:buFont typeface="Arial"/>
              <a:buNone/>
            </a:pPr>
            <a:r>
              <a:rPr lang="en" sz="3000"/>
              <a:t>How can additional data sources be used to gain more insights?</a:t>
            </a:r>
            <a:endParaRPr sz="3000"/>
          </a:p>
          <a:p>
            <a:pPr marL="0" marR="0" lvl="0" indent="57150" algn="ctr" rtl="0">
              <a:spcBef>
                <a:spcPts val="0"/>
              </a:spcBef>
              <a:spcAft>
                <a:spcPts val="0"/>
              </a:spcAft>
              <a:buNone/>
            </a:pPr>
            <a:endParaRPr sz="3000"/>
          </a:p>
        </p:txBody>
      </p:sp>
      <p:sp>
        <p:nvSpPr>
          <p:cNvPr id="660" name="Google Shape;660;p76"/>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661" name="Google Shape;661;p76"/>
          <p:cNvSpPr txBox="1">
            <a:spLocks noGrp="1"/>
          </p:cNvSpPr>
          <p:nvPr>
            <p:ph type="subTitle" idx="1"/>
          </p:nvPr>
        </p:nvSpPr>
        <p:spPr>
          <a:xfrm>
            <a:off x="2235150" y="3528425"/>
            <a:ext cx="45612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About type of</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consumers buying different face masks</a:t>
            </a:r>
            <a:endParaRPr>
              <a:solidFill>
                <a:schemeClr val="dk1"/>
              </a:solidFill>
            </a:endParaRPr>
          </a:p>
          <a:p>
            <a:pPr marL="0" lvl="0" indent="0" algn="ctr"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7"/>
          <p:cNvSpPr txBox="1">
            <a:spLocks noGrp="1"/>
          </p:cNvSpPr>
          <p:nvPr>
            <p:ph type="title" idx="4294967295"/>
          </p:nvPr>
        </p:nvSpPr>
        <p:spPr>
          <a:xfrm>
            <a:off x="394500" y="413425"/>
            <a:ext cx="835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Additional Sources &amp; More Insights</a:t>
            </a:r>
            <a:endParaRPr/>
          </a:p>
        </p:txBody>
      </p:sp>
      <p:sp>
        <p:nvSpPr>
          <p:cNvPr id="667" name="Google Shape;667;p77"/>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04. Additional Data</a:t>
            </a:r>
            <a:endParaRPr sz="800"/>
          </a:p>
        </p:txBody>
      </p:sp>
      <p:sp>
        <p:nvSpPr>
          <p:cNvPr id="668" name="Google Shape;668;p77"/>
          <p:cNvSpPr txBox="1"/>
          <p:nvPr/>
        </p:nvSpPr>
        <p:spPr>
          <a:xfrm>
            <a:off x="394500" y="968750"/>
            <a:ext cx="8076600" cy="313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solidFill>
                <a:schemeClr val="dk1"/>
              </a:solidFill>
              <a:latin typeface="Montserrat"/>
              <a:ea typeface="Montserrat"/>
              <a:cs typeface="Montserrat"/>
              <a:sym typeface="Montserrat"/>
            </a:endParaRPr>
          </a:p>
          <a:p>
            <a:pPr marL="457200" lvl="0" indent="-304800" algn="just" rtl="0">
              <a:lnSpc>
                <a:spcPct val="115000"/>
              </a:lnSpc>
              <a:spcBef>
                <a:spcPts val="1000"/>
              </a:spcBef>
              <a:spcAft>
                <a:spcPts val="0"/>
              </a:spcAft>
              <a:buSzPts val="1200"/>
              <a:buFont typeface="Montserrat"/>
              <a:buChar char="●"/>
            </a:pPr>
            <a:r>
              <a:rPr lang="en" sz="1200">
                <a:solidFill>
                  <a:schemeClr val="dk1"/>
                </a:solidFill>
                <a:latin typeface="Montserrat"/>
                <a:ea typeface="Montserrat"/>
                <a:cs typeface="Montserrat"/>
                <a:sym typeface="Montserrat"/>
              </a:rPr>
              <a:t>Data features like </a:t>
            </a:r>
            <a:r>
              <a:rPr lang="en" sz="1200" b="1">
                <a:solidFill>
                  <a:schemeClr val="dk1"/>
                </a:solidFill>
                <a:latin typeface="Montserrat"/>
                <a:ea typeface="Montserrat"/>
                <a:cs typeface="Montserrat"/>
                <a:sym typeface="Montserrat"/>
              </a:rPr>
              <a:t>income, gender, age group</a:t>
            </a:r>
            <a:r>
              <a:rPr lang="en" sz="1200">
                <a:solidFill>
                  <a:schemeClr val="dk1"/>
                </a:solidFill>
                <a:latin typeface="Montserrat"/>
                <a:ea typeface="Montserrat"/>
                <a:cs typeface="Montserrat"/>
                <a:sym typeface="Montserrat"/>
              </a:rPr>
              <a:t>, etc can help for </a:t>
            </a:r>
            <a:r>
              <a:rPr lang="en" sz="1200" b="1">
                <a:solidFill>
                  <a:schemeClr val="dk1"/>
                </a:solidFill>
                <a:latin typeface="Montserrat"/>
                <a:ea typeface="Montserrat"/>
                <a:cs typeface="Montserrat"/>
                <a:sym typeface="Montserrat"/>
              </a:rPr>
              <a:t>better analysis</a:t>
            </a:r>
            <a:r>
              <a:rPr lang="en" sz="1200">
                <a:solidFill>
                  <a:schemeClr val="dk1"/>
                </a:solidFill>
                <a:latin typeface="Montserrat"/>
                <a:ea typeface="Montserrat"/>
                <a:cs typeface="Montserrat"/>
                <a:sym typeface="Montserrat"/>
              </a:rPr>
              <a:t> of the data and get </a:t>
            </a:r>
            <a:r>
              <a:rPr lang="en" sz="1200" b="1">
                <a:solidFill>
                  <a:schemeClr val="dk1"/>
                </a:solidFill>
                <a:latin typeface="Montserrat"/>
                <a:ea typeface="Montserrat"/>
                <a:cs typeface="Montserrat"/>
                <a:sym typeface="Montserrat"/>
              </a:rPr>
              <a:t>better insights</a:t>
            </a:r>
            <a:r>
              <a:rPr lang="en" sz="1200">
                <a:solidFill>
                  <a:schemeClr val="dk1"/>
                </a:solidFill>
                <a:latin typeface="Montserrat"/>
                <a:ea typeface="Montserrat"/>
                <a:cs typeface="Montserrat"/>
                <a:sym typeface="Montserrat"/>
              </a:rPr>
              <a:t> on by classifying the consumer</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into groups.</a:t>
            </a:r>
            <a:endParaRPr sz="1200">
              <a:solidFill>
                <a:schemeClr val="dk1"/>
              </a:solidFill>
              <a:latin typeface="Montserrat"/>
              <a:ea typeface="Montserrat"/>
              <a:cs typeface="Montserrat"/>
              <a:sym typeface="Montserrat"/>
            </a:endParaRPr>
          </a:p>
          <a:p>
            <a:pPr marL="457200" lvl="0"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Visualizing </a:t>
            </a:r>
            <a:r>
              <a:rPr lang="en" sz="1200" b="1">
                <a:solidFill>
                  <a:schemeClr val="dk1"/>
                </a:solidFill>
                <a:latin typeface="Montserrat"/>
                <a:ea typeface="Montserrat"/>
                <a:cs typeface="Montserrat"/>
                <a:sym typeface="Montserrat"/>
              </a:rPr>
              <a:t>Income </a:t>
            </a:r>
            <a:r>
              <a:rPr lang="en" sz="1200">
                <a:solidFill>
                  <a:schemeClr val="dk1"/>
                </a:solidFill>
                <a:latin typeface="Montserrat"/>
                <a:ea typeface="Montserrat"/>
                <a:cs typeface="Montserrat"/>
                <a:sym typeface="Montserrat"/>
              </a:rPr>
              <a:t>related</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data can help businesses identify </a:t>
            </a:r>
            <a:r>
              <a:rPr lang="en" sz="1200" b="1">
                <a:solidFill>
                  <a:schemeClr val="dk1"/>
                </a:solidFill>
                <a:latin typeface="Montserrat"/>
                <a:ea typeface="Montserrat"/>
                <a:cs typeface="Montserrat"/>
                <a:sym typeface="Montserrat"/>
              </a:rPr>
              <a:t>pricing points</a:t>
            </a:r>
            <a:r>
              <a:rPr lang="en" sz="1200">
                <a:solidFill>
                  <a:schemeClr val="dk1"/>
                </a:solidFill>
                <a:latin typeface="Montserrat"/>
                <a:ea typeface="Montserrat"/>
                <a:cs typeface="Montserrat"/>
                <a:sym typeface="Montserrat"/>
              </a:rPr>
              <a:t> that are most appealing to customers from </a:t>
            </a:r>
            <a:r>
              <a:rPr lang="en" sz="1200" b="1">
                <a:solidFill>
                  <a:schemeClr val="dk1"/>
                </a:solidFill>
                <a:latin typeface="Montserrat"/>
                <a:ea typeface="Montserrat"/>
                <a:cs typeface="Montserrat"/>
                <a:sym typeface="Montserrat"/>
              </a:rPr>
              <a:t>different financial backgrounds</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marL="457200" lvl="0"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Visualizing </a:t>
            </a:r>
            <a:r>
              <a:rPr lang="en" sz="1200" b="1">
                <a:solidFill>
                  <a:schemeClr val="dk1"/>
                </a:solidFill>
                <a:latin typeface="Montserrat"/>
                <a:ea typeface="Montserrat"/>
                <a:cs typeface="Montserrat"/>
                <a:sym typeface="Montserrat"/>
              </a:rPr>
              <a:t>Age group</a:t>
            </a:r>
            <a:r>
              <a:rPr lang="en" sz="1200">
                <a:solidFill>
                  <a:schemeClr val="dk1"/>
                </a:solidFill>
                <a:latin typeface="Montserrat"/>
                <a:ea typeface="Montserrat"/>
                <a:cs typeface="Montserrat"/>
                <a:sym typeface="Montserrat"/>
              </a:rPr>
              <a:t> related data can help understand the </a:t>
            </a:r>
            <a:r>
              <a:rPr lang="en" sz="1200" b="1">
                <a:solidFill>
                  <a:schemeClr val="dk1"/>
                </a:solidFill>
                <a:latin typeface="Montserrat"/>
                <a:ea typeface="Montserrat"/>
                <a:cs typeface="Montserrat"/>
                <a:sym typeface="Montserrat"/>
              </a:rPr>
              <a:t>preferences of different generations</a:t>
            </a:r>
            <a:r>
              <a:rPr lang="en" sz="1200">
                <a:solidFill>
                  <a:schemeClr val="dk1"/>
                </a:solidFill>
                <a:latin typeface="Montserrat"/>
                <a:ea typeface="Montserrat"/>
                <a:cs typeface="Montserrat"/>
                <a:sym typeface="Montserrat"/>
              </a:rPr>
              <a:t> and age brackets.</a:t>
            </a:r>
            <a:endParaRPr sz="1200">
              <a:solidFill>
                <a:schemeClr val="dk1"/>
              </a:solidFill>
              <a:latin typeface="Montserrat"/>
              <a:ea typeface="Montserrat"/>
              <a:cs typeface="Montserrat"/>
              <a:sym typeface="Montserrat"/>
            </a:endParaRPr>
          </a:p>
          <a:p>
            <a:pPr marL="457200" lvl="0" indent="-304800" algn="just" rtl="0">
              <a:lnSpc>
                <a:spcPct val="115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Visualizing </a:t>
            </a:r>
            <a:r>
              <a:rPr lang="en" sz="1200" b="1">
                <a:solidFill>
                  <a:schemeClr val="dk1"/>
                </a:solidFill>
                <a:latin typeface="Montserrat"/>
                <a:ea typeface="Montserrat"/>
                <a:cs typeface="Montserrat"/>
                <a:sym typeface="Montserrat"/>
              </a:rPr>
              <a:t>Gender</a:t>
            </a:r>
            <a:r>
              <a:rPr lang="en" sz="1200">
                <a:solidFill>
                  <a:schemeClr val="dk1"/>
                </a:solidFill>
                <a:latin typeface="Montserrat"/>
                <a:ea typeface="Montserrat"/>
                <a:cs typeface="Montserrat"/>
                <a:sym typeface="Montserrat"/>
              </a:rPr>
              <a:t> related data can assist in identifying the types of masks preferred by different genders.</a:t>
            </a:r>
            <a:endParaRPr sz="1200">
              <a:solidFill>
                <a:schemeClr val="dk1"/>
              </a:solidFill>
              <a:latin typeface="Montserrat"/>
              <a:ea typeface="Montserrat"/>
              <a:cs typeface="Montserrat"/>
              <a:sym typeface="Montserrat"/>
            </a:endParaRPr>
          </a:p>
          <a:p>
            <a:pPr marL="457200" lvl="0" indent="-304800" algn="just" rtl="0">
              <a:lnSpc>
                <a:spcPct val="115000"/>
              </a:lnSpc>
              <a:spcBef>
                <a:spcPts val="1000"/>
              </a:spcBef>
              <a:spcAft>
                <a:spcPts val="1000"/>
              </a:spcAft>
              <a:buClr>
                <a:schemeClr val="dk1"/>
              </a:buClr>
              <a:buSzPts val="1200"/>
              <a:buFont typeface="Montserrat"/>
              <a:buChar char="●"/>
            </a:pPr>
            <a:r>
              <a:rPr lang="en" sz="1200">
                <a:solidFill>
                  <a:schemeClr val="dk1"/>
                </a:solidFill>
                <a:latin typeface="Montserrat"/>
                <a:ea typeface="Montserrat"/>
                <a:cs typeface="Montserrat"/>
                <a:sym typeface="Montserrat"/>
              </a:rPr>
              <a:t>Visualizing </a:t>
            </a:r>
            <a:r>
              <a:rPr lang="en" sz="1200" b="1">
                <a:solidFill>
                  <a:schemeClr val="dk1"/>
                </a:solidFill>
                <a:latin typeface="Montserrat"/>
                <a:ea typeface="Montserrat"/>
                <a:cs typeface="Montserrat"/>
                <a:sym typeface="Montserrat"/>
              </a:rPr>
              <a:t>Occupation</a:t>
            </a:r>
            <a:r>
              <a:rPr lang="en" sz="1200">
                <a:solidFill>
                  <a:schemeClr val="dk1"/>
                </a:solidFill>
                <a:latin typeface="Montserrat"/>
                <a:ea typeface="Montserrat"/>
                <a:cs typeface="Montserrat"/>
                <a:sym typeface="Montserrat"/>
              </a:rPr>
              <a:t> related data can be used to identify preferences of consumers in certain professions.</a:t>
            </a:r>
            <a:endParaRPr sz="12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8"/>
          <p:cNvSpPr txBox="1">
            <a:spLocks noGrp="1"/>
          </p:cNvSpPr>
          <p:nvPr>
            <p:ph type="title" idx="4294967295"/>
          </p:nvPr>
        </p:nvSpPr>
        <p:spPr>
          <a:xfrm>
            <a:off x="394500" y="422588"/>
            <a:ext cx="835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Additional Sources &amp; More Insights</a:t>
            </a:r>
            <a:endParaRPr sz="2500"/>
          </a:p>
        </p:txBody>
      </p:sp>
      <p:sp>
        <p:nvSpPr>
          <p:cNvPr id="674" name="Google Shape;674;p78"/>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04. Additional Data</a:t>
            </a:r>
            <a:endParaRPr sz="800"/>
          </a:p>
        </p:txBody>
      </p:sp>
      <p:sp>
        <p:nvSpPr>
          <p:cNvPr id="675" name="Google Shape;675;p78"/>
          <p:cNvSpPr txBox="1"/>
          <p:nvPr/>
        </p:nvSpPr>
        <p:spPr>
          <a:xfrm>
            <a:off x="394500" y="1240650"/>
            <a:ext cx="8076600" cy="2530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200">
              <a:solidFill>
                <a:schemeClr val="dk1"/>
              </a:solidFill>
              <a:latin typeface="Montserrat"/>
              <a:ea typeface="Montserrat"/>
              <a:cs typeface="Montserrat"/>
              <a:sym typeface="Montserrat"/>
            </a:endParaRPr>
          </a:p>
          <a:p>
            <a:pPr marL="457200" lvl="0" indent="-304800" algn="just" rtl="0">
              <a:lnSpc>
                <a:spcPct val="115000"/>
              </a:lnSpc>
              <a:spcBef>
                <a:spcPts val="1200"/>
              </a:spcBef>
              <a:spcAft>
                <a:spcPts val="0"/>
              </a:spcAft>
              <a:buSzPts val="1200"/>
              <a:buFont typeface="Montserrat"/>
              <a:buChar char="●"/>
            </a:pPr>
            <a:r>
              <a:rPr lang="en" sz="1200">
                <a:solidFill>
                  <a:schemeClr val="dk1"/>
                </a:solidFill>
                <a:latin typeface="Montserrat"/>
                <a:ea typeface="Montserrat"/>
                <a:cs typeface="Montserrat"/>
                <a:sym typeface="Montserrat"/>
              </a:rPr>
              <a:t>Visualizing multiple data sources can help to get a more comprehensive understanding identify opportunities to create products and marketing campaigns that cater to specific consumer groups, leading to greater success and profitability.</a:t>
            </a:r>
            <a:endParaRPr sz="1200">
              <a:solidFill>
                <a:schemeClr val="dk1"/>
              </a:solidFill>
              <a:latin typeface="Montserrat"/>
              <a:ea typeface="Montserrat"/>
              <a:cs typeface="Montserrat"/>
              <a:sym typeface="Montserrat"/>
            </a:endParaRPr>
          </a:p>
          <a:p>
            <a:pPr marL="457200" lvl="0" indent="0" algn="just" rtl="0">
              <a:lnSpc>
                <a:spcPct val="115000"/>
              </a:lnSpc>
              <a:spcBef>
                <a:spcPts val="1200"/>
              </a:spcBef>
              <a:spcAft>
                <a:spcPts val="0"/>
              </a:spcAft>
              <a:buNone/>
            </a:pPr>
            <a:endParaRPr sz="1200">
              <a:solidFill>
                <a:schemeClr val="dk1"/>
              </a:solidFill>
              <a:latin typeface="Montserrat"/>
              <a:ea typeface="Montserrat"/>
              <a:cs typeface="Montserrat"/>
              <a:sym typeface="Montserrat"/>
            </a:endParaRPr>
          </a:p>
          <a:p>
            <a:pPr marL="457200" lvl="0" indent="-304800" algn="just" rtl="0">
              <a:lnSpc>
                <a:spcPct val="115000"/>
              </a:lnSpc>
              <a:spcBef>
                <a:spcPts val="12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Using more data sources can help us gain a bigger picture of the variables affecting customers’ purchase decisions, so that businesses can gain a more comprehensive understanding of their target market, allowing them to make data-driven decisions that lead to greater success and profitability.</a:t>
            </a:r>
            <a:endParaRPr sz="1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9"/>
          <p:cNvSpPr txBox="1">
            <a:spLocks noGrp="1"/>
          </p:cNvSpPr>
          <p:nvPr>
            <p:ph type="title"/>
          </p:nvPr>
        </p:nvSpPr>
        <p:spPr>
          <a:xfrm>
            <a:off x="605250" y="2373850"/>
            <a:ext cx="7821000" cy="669000"/>
          </a:xfrm>
          <a:prstGeom prst="rect">
            <a:avLst/>
          </a:prstGeom>
        </p:spPr>
        <p:txBody>
          <a:bodyPr spcFirstLastPara="1" wrap="square" lIns="91425" tIns="91425" rIns="91425" bIns="91425" anchor="t" anchorCtr="0">
            <a:noAutofit/>
          </a:bodyPr>
          <a:lstStyle/>
          <a:p>
            <a:pPr marL="0" marR="0" lvl="0" indent="57150" algn="ctr" rtl="0">
              <a:spcBef>
                <a:spcPts val="0"/>
              </a:spcBef>
              <a:spcAft>
                <a:spcPts val="0"/>
              </a:spcAft>
              <a:buClr>
                <a:schemeClr val="dk1"/>
              </a:buClr>
              <a:buSzPts val="1100"/>
              <a:buFont typeface="Arial"/>
              <a:buNone/>
            </a:pPr>
            <a:r>
              <a:rPr lang="en" sz="3000"/>
              <a:t>Key findings and implications of this analysis</a:t>
            </a:r>
            <a:endParaRPr sz="3000"/>
          </a:p>
        </p:txBody>
      </p:sp>
      <p:sp>
        <p:nvSpPr>
          <p:cNvPr id="681" name="Google Shape;681;p7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682" name="Google Shape;682;p79"/>
          <p:cNvSpPr txBox="1">
            <a:spLocks noGrp="1"/>
          </p:cNvSpPr>
          <p:nvPr>
            <p:ph type="subTitle" idx="1"/>
          </p:nvPr>
        </p:nvSpPr>
        <p:spPr>
          <a:xfrm>
            <a:off x="823375" y="3042850"/>
            <a:ext cx="7381500" cy="42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For the client's marketing strategy and R&amp;D department?</a:t>
            </a:r>
            <a:endParaRPr>
              <a:solidFill>
                <a:schemeClr val="dk1"/>
              </a:solidFill>
            </a:endParaRPr>
          </a:p>
          <a:p>
            <a:pPr marL="0" lvl="0" indent="0" algn="ctr"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05. Key Findings</a:t>
            </a:r>
            <a:endParaRPr sz="800"/>
          </a:p>
        </p:txBody>
      </p:sp>
      <p:sp>
        <p:nvSpPr>
          <p:cNvPr id="688" name="Google Shape;688;p80"/>
          <p:cNvSpPr txBox="1">
            <a:spLocks noGrp="1"/>
          </p:cNvSpPr>
          <p:nvPr>
            <p:ph type="subTitle" idx="4294967295"/>
          </p:nvPr>
        </p:nvSpPr>
        <p:spPr>
          <a:xfrm>
            <a:off x="492900" y="762600"/>
            <a:ext cx="8158200" cy="3604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AutoNum type="arabicParenR"/>
            </a:pPr>
            <a:r>
              <a:rPr lang="en" sz="1200"/>
              <a:t>Most popular face masks in the store are:</a:t>
            </a:r>
            <a:endParaRPr sz="1200"/>
          </a:p>
          <a:p>
            <a:pPr marL="914400" lvl="0" indent="-304800" algn="just" rtl="0">
              <a:lnSpc>
                <a:spcPct val="115000"/>
              </a:lnSpc>
              <a:spcBef>
                <a:spcPts val="0"/>
              </a:spcBef>
              <a:spcAft>
                <a:spcPts val="0"/>
              </a:spcAft>
              <a:buSzPts val="1200"/>
              <a:buChar char="●"/>
            </a:pPr>
            <a:r>
              <a:rPr lang="en" sz="1200" b="1" u="sng"/>
              <a:t>Based on reviews</a:t>
            </a:r>
            <a:r>
              <a:rPr lang="en" sz="1200"/>
              <a:t> - Puritas &amp; Hwpure</a:t>
            </a:r>
            <a:endParaRPr sz="1200"/>
          </a:p>
          <a:p>
            <a:pPr marL="914400" lvl="0" indent="-304800" algn="just" rtl="0">
              <a:lnSpc>
                <a:spcPct val="115000"/>
              </a:lnSpc>
              <a:spcBef>
                <a:spcPts val="0"/>
              </a:spcBef>
              <a:spcAft>
                <a:spcPts val="0"/>
              </a:spcAft>
              <a:buSzPts val="1200"/>
              <a:buChar char="●"/>
            </a:pPr>
            <a:r>
              <a:rPr lang="en" sz="1200" b="1" u="sng"/>
              <a:t>Material</a:t>
            </a:r>
            <a:r>
              <a:rPr lang="en" sz="1200" b="1"/>
              <a:t> </a:t>
            </a:r>
            <a:r>
              <a:rPr lang="en" sz="1200"/>
              <a:t>- most popular masks are cotton based or disposable materials.</a:t>
            </a:r>
            <a:endParaRPr sz="1200"/>
          </a:p>
          <a:p>
            <a:pPr marL="914400" lvl="0" indent="-304800" algn="just" rtl="0">
              <a:lnSpc>
                <a:spcPct val="115000"/>
              </a:lnSpc>
              <a:spcBef>
                <a:spcPts val="0"/>
              </a:spcBef>
              <a:spcAft>
                <a:spcPts val="0"/>
              </a:spcAft>
              <a:buSzPts val="1200"/>
              <a:buChar char="●"/>
            </a:pPr>
            <a:r>
              <a:rPr lang="en" sz="1200" b="1" u="sng"/>
              <a:t>Implication</a:t>
            </a:r>
            <a:r>
              <a:rPr lang="en" sz="1200"/>
              <a:t> - The client should focus on producing more masks with similar features and price range to meet the demand of customers.</a:t>
            </a:r>
            <a:endParaRPr sz="1200"/>
          </a:p>
          <a:p>
            <a:pPr marL="13716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AutoNum type="arabicParenR"/>
            </a:pPr>
            <a:r>
              <a:rPr lang="en" sz="1200"/>
              <a:t>Consumers like most popular face masks due to the following reasons - Comfortable fit, Breathable fabric, Stylish design, Good value for money.</a:t>
            </a:r>
            <a:endParaRPr sz="1200"/>
          </a:p>
          <a:p>
            <a:pPr marL="914400" lvl="0" indent="-304800" algn="just" rtl="0">
              <a:lnSpc>
                <a:spcPct val="115000"/>
              </a:lnSpc>
              <a:spcBef>
                <a:spcPts val="0"/>
              </a:spcBef>
              <a:spcAft>
                <a:spcPts val="0"/>
              </a:spcAft>
              <a:buSzPts val="1200"/>
              <a:buChar char="●"/>
            </a:pPr>
            <a:r>
              <a:rPr lang="en" sz="1200" b="1" u="sng"/>
              <a:t>Implication</a:t>
            </a:r>
            <a:r>
              <a:rPr lang="en" sz="1200"/>
              <a:t> - The client should emphasize these features in their marketing campaigns to attract more customers.</a:t>
            </a:r>
            <a:endParaRPr sz="1200"/>
          </a:p>
          <a:p>
            <a:pPr marL="13716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AutoNum type="arabicParenR"/>
            </a:pPr>
            <a:r>
              <a:rPr lang="en" sz="1200"/>
              <a:t>Consumers don't like - Small, thick, hard to breathe, foggy masks.</a:t>
            </a:r>
            <a:endParaRPr sz="1200"/>
          </a:p>
          <a:p>
            <a:pPr marL="914400" lvl="0" indent="-304800" algn="just" rtl="0">
              <a:lnSpc>
                <a:spcPct val="115000"/>
              </a:lnSpc>
              <a:spcBef>
                <a:spcPts val="0"/>
              </a:spcBef>
              <a:spcAft>
                <a:spcPts val="0"/>
              </a:spcAft>
              <a:buClr>
                <a:schemeClr val="dk1"/>
              </a:buClr>
              <a:buSzPts val="1200"/>
              <a:buChar char="●"/>
            </a:pPr>
            <a:r>
              <a:rPr lang="en" sz="1200" b="1" u="sng">
                <a:solidFill>
                  <a:schemeClr val="dk1"/>
                </a:solidFill>
              </a:rPr>
              <a:t>Implication</a:t>
            </a:r>
            <a:r>
              <a:rPr lang="en" sz="1200">
                <a:solidFill>
                  <a:schemeClr val="dk1"/>
                </a:solidFill>
              </a:rPr>
              <a:t> - The client should not emphasize these features in their </a:t>
            </a:r>
            <a:endParaRPr sz="1200">
              <a:solidFill>
                <a:schemeClr val="dk1"/>
              </a:solidFill>
            </a:endParaRPr>
          </a:p>
          <a:p>
            <a:pPr marL="457200" lvl="0" indent="0" algn="just" rtl="0">
              <a:lnSpc>
                <a:spcPct val="115000"/>
              </a:lnSpc>
              <a:spcBef>
                <a:spcPts val="0"/>
              </a:spcBef>
              <a:spcAft>
                <a:spcPts val="0"/>
              </a:spcAft>
              <a:buNone/>
            </a:pPr>
            <a:r>
              <a:rPr lang="en" sz="1200">
                <a:solidFill>
                  <a:schemeClr val="dk1"/>
                </a:solidFill>
              </a:rPr>
              <a:t>marketing but can focus on making fogg resistant masks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1"/>
          <p:cNvSpPr txBox="1">
            <a:spLocks noGrp="1"/>
          </p:cNvSpPr>
          <p:nvPr>
            <p:ph type="subTitle" idx="4294967295"/>
          </p:nvPr>
        </p:nvSpPr>
        <p:spPr>
          <a:xfrm>
            <a:off x="312075" y="668000"/>
            <a:ext cx="8377500" cy="3942300"/>
          </a:xfrm>
          <a:prstGeom prst="rect">
            <a:avLst/>
          </a:prstGeom>
        </p:spPr>
        <p:txBody>
          <a:bodyPr spcFirstLastPara="1" wrap="square" lIns="91425" tIns="91425" rIns="91425" bIns="91425" anchor="ctr" anchorCtr="0">
            <a:noAutofit/>
          </a:bodyPr>
          <a:lstStyle/>
          <a:p>
            <a:pPr marL="457200" lvl="0" indent="-304800" algn="just" rtl="0">
              <a:lnSpc>
                <a:spcPct val="115000"/>
              </a:lnSpc>
              <a:spcBef>
                <a:spcPts val="0"/>
              </a:spcBef>
              <a:spcAft>
                <a:spcPts val="0"/>
              </a:spcAft>
              <a:buClr>
                <a:schemeClr val="dk1"/>
              </a:buClr>
              <a:buSzPts val="1200"/>
              <a:buAutoNum type="arabicParenR" startAt="4"/>
            </a:pPr>
            <a:r>
              <a:rPr lang="en" sz="1200">
                <a:solidFill>
                  <a:schemeClr val="dk1"/>
                </a:solidFill>
              </a:rPr>
              <a:t>Different profiles of consumers who buy face masks can be segmented based on their demographics, behaviors, and preferences:</a:t>
            </a:r>
            <a:endParaRPr sz="1200">
              <a:solidFill>
                <a:schemeClr val="dk1"/>
              </a:solidFill>
            </a:endParaRPr>
          </a:p>
          <a:p>
            <a:pPr marL="914400" lvl="0" indent="-304800" algn="just" rtl="0">
              <a:lnSpc>
                <a:spcPct val="115000"/>
              </a:lnSpc>
              <a:spcBef>
                <a:spcPts val="0"/>
              </a:spcBef>
              <a:spcAft>
                <a:spcPts val="0"/>
              </a:spcAft>
              <a:buClr>
                <a:schemeClr val="dk1"/>
              </a:buClr>
              <a:buSzPts val="1200"/>
              <a:buChar char="●"/>
            </a:pPr>
            <a:r>
              <a:rPr lang="en" sz="1200" b="1" u="sng">
                <a:solidFill>
                  <a:schemeClr val="dk1"/>
                </a:solidFill>
              </a:rPr>
              <a:t>Demographics</a:t>
            </a:r>
            <a:r>
              <a:rPr lang="en" sz="1200">
                <a:solidFill>
                  <a:schemeClr val="dk1"/>
                </a:solidFill>
              </a:rPr>
              <a:t> - Ethnicity &amp; Language</a:t>
            </a:r>
            <a:endParaRPr sz="1200">
              <a:solidFill>
                <a:schemeClr val="dk1"/>
              </a:solidFill>
            </a:endParaRPr>
          </a:p>
          <a:p>
            <a:pPr marL="914400" lvl="0" indent="-304800" algn="just" rtl="0">
              <a:lnSpc>
                <a:spcPct val="115000"/>
              </a:lnSpc>
              <a:spcBef>
                <a:spcPts val="0"/>
              </a:spcBef>
              <a:spcAft>
                <a:spcPts val="0"/>
              </a:spcAft>
              <a:buClr>
                <a:schemeClr val="dk1"/>
              </a:buClr>
              <a:buSzPts val="1200"/>
              <a:buChar char="●"/>
            </a:pPr>
            <a:r>
              <a:rPr lang="en" sz="1200" b="1" u="sng">
                <a:solidFill>
                  <a:schemeClr val="dk1"/>
                </a:solidFill>
              </a:rPr>
              <a:t>Behaviors</a:t>
            </a:r>
            <a:r>
              <a:rPr lang="en" sz="1200" u="sng">
                <a:solidFill>
                  <a:schemeClr val="dk1"/>
                </a:solidFill>
              </a:rPr>
              <a:t> </a:t>
            </a:r>
            <a:r>
              <a:rPr lang="en" sz="1200">
                <a:solidFill>
                  <a:schemeClr val="dk1"/>
                </a:solidFill>
              </a:rPr>
              <a:t>- Type of brands preferred in particular region.</a:t>
            </a:r>
            <a:endParaRPr sz="1200">
              <a:solidFill>
                <a:schemeClr val="dk1"/>
              </a:solidFill>
            </a:endParaRPr>
          </a:p>
          <a:p>
            <a:pPr marL="914400" lvl="0" indent="-304800" algn="just" rtl="0">
              <a:lnSpc>
                <a:spcPct val="115000"/>
              </a:lnSpc>
              <a:spcBef>
                <a:spcPts val="0"/>
              </a:spcBef>
              <a:spcAft>
                <a:spcPts val="0"/>
              </a:spcAft>
              <a:buClr>
                <a:schemeClr val="dk1"/>
              </a:buClr>
              <a:buSzPts val="1200"/>
              <a:buChar char="●"/>
            </a:pPr>
            <a:r>
              <a:rPr lang="en" sz="1200" b="1" u="sng">
                <a:solidFill>
                  <a:schemeClr val="dk1"/>
                </a:solidFill>
              </a:rPr>
              <a:t>Implication</a:t>
            </a:r>
            <a:r>
              <a:rPr lang="en" sz="1200">
                <a:solidFill>
                  <a:schemeClr val="dk1"/>
                </a:solidFill>
              </a:rPr>
              <a:t> - The client should create targeted marketing campaigns for each segment to increase customer engagement and retention.</a:t>
            </a:r>
            <a:endParaRPr sz="1200">
              <a:solidFill>
                <a:schemeClr val="dk1"/>
              </a:solidFill>
            </a:endParaRPr>
          </a:p>
          <a:p>
            <a:pPr marL="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AutoNum type="arabicParenR" startAt="4"/>
            </a:pPr>
            <a:r>
              <a:rPr lang="en" sz="1200"/>
              <a:t>Additional data sources, such as location and occupation, can provide more insights into the type of consumers buying different face masks:</a:t>
            </a:r>
            <a:endParaRPr sz="1200"/>
          </a:p>
          <a:p>
            <a:pPr marL="914400" lvl="0" indent="-304800" algn="just" rtl="0">
              <a:lnSpc>
                <a:spcPct val="115000"/>
              </a:lnSpc>
              <a:spcBef>
                <a:spcPts val="0"/>
              </a:spcBef>
              <a:spcAft>
                <a:spcPts val="0"/>
              </a:spcAft>
              <a:buSzPts val="1200"/>
              <a:buChar char="●"/>
            </a:pPr>
            <a:r>
              <a:rPr lang="en" sz="1200" b="1" u="sng"/>
              <a:t>Location</a:t>
            </a:r>
            <a:r>
              <a:rPr lang="en" sz="1200"/>
              <a:t> - Urban vs. Rural</a:t>
            </a:r>
            <a:endParaRPr sz="1200"/>
          </a:p>
          <a:p>
            <a:pPr marL="914400" lvl="0" indent="-304800" algn="just" rtl="0">
              <a:lnSpc>
                <a:spcPct val="115000"/>
              </a:lnSpc>
              <a:spcBef>
                <a:spcPts val="0"/>
              </a:spcBef>
              <a:spcAft>
                <a:spcPts val="0"/>
              </a:spcAft>
              <a:buSzPts val="1200"/>
              <a:buChar char="●"/>
            </a:pPr>
            <a:r>
              <a:rPr lang="en" sz="1200" b="1" u="sng"/>
              <a:t>Occupation</a:t>
            </a:r>
            <a:r>
              <a:rPr lang="en" sz="1200"/>
              <a:t> - Healthcare workers, Teachers, and Students</a:t>
            </a:r>
            <a:endParaRPr sz="1200"/>
          </a:p>
          <a:p>
            <a:pPr marL="914400" lvl="0" indent="-304800" algn="just" rtl="0">
              <a:lnSpc>
                <a:spcPct val="115000"/>
              </a:lnSpc>
              <a:spcBef>
                <a:spcPts val="0"/>
              </a:spcBef>
              <a:spcAft>
                <a:spcPts val="0"/>
              </a:spcAft>
              <a:buSzPts val="1200"/>
              <a:buChar char="●"/>
            </a:pPr>
            <a:r>
              <a:rPr lang="en" sz="1200" b="1" u="sng"/>
              <a:t>Implication</a:t>
            </a:r>
            <a:r>
              <a:rPr lang="en" sz="1200"/>
              <a:t> - The client should conduct more market research to understand the needs and preferences of different consumer segments based on their location and occupation. This can help the client to develop new products and marketing campaigns to meet the specific needs of these segments.</a:t>
            </a:r>
            <a:endParaRPr sz="1200"/>
          </a:p>
          <a:p>
            <a:pPr marL="457200" lvl="0" indent="0" algn="just" rtl="0">
              <a:lnSpc>
                <a:spcPct val="115000"/>
              </a:lnSpc>
              <a:spcBef>
                <a:spcPts val="0"/>
              </a:spcBef>
              <a:spcAft>
                <a:spcPts val="0"/>
              </a:spcAft>
              <a:buNone/>
            </a:pPr>
            <a:endParaRPr sz="1400"/>
          </a:p>
        </p:txBody>
      </p:sp>
      <p:sp>
        <p:nvSpPr>
          <p:cNvPr id="694" name="Google Shape;694;p81"/>
          <p:cNvSpPr txBox="1"/>
          <p:nvPr/>
        </p:nvSpPr>
        <p:spPr>
          <a:xfrm>
            <a:off x="6406675" y="-83200"/>
            <a:ext cx="26616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05. Key Findings</a:t>
            </a:r>
            <a:endParaRPr sz="1700">
              <a:solidFill>
                <a:schemeClr val="dk1"/>
              </a:solidFill>
              <a:latin typeface="Vidaloka"/>
              <a:ea typeface="Vidaloka"/>
              <a:cs typeface="Vidaloka"/>
              <a:sym typeface="Vidalok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2"/>
          <p:cNvSpPr txBox="1">
            <a:spLocks noGrp="1"/>
          </p:cNvSpPr>
          <p:nvPr>
            <p:ph type="title"/>
          </p:nvPr>
        </p:nvSpPr>
        <p:spPr>
          <a:xfrm>
            <a:off x="605250" y="2373850"/>
            <a:ext cx="7821000" cy="818400"/>
          </a:xfrm>
          <a:prstGeom prst="rect">
            <a:avLst/>
          </a:prstGeom>
        </p:spPr>
        <p:txBody>
          <a:bodyPr spcFirstLastPara="1" wrap="square" lIns="91425" tIns="91425" rIns="91425" bIns="91425" anchor="t" anchorCtr="0">
            <a:noAutofit/>
          </a:bodyPr>
          <a:lstStyle/>
          <a:p>
            <a:pPr marL="0" marR="0" lvl="0" indent="57150" algn="ctr" rtl="0">
              <a:spcBef>
                <a:spcPts val="0"/>
              </a:spcBef>
              <a:spcAft>
                <a:spcPts val="0"/>
              </a:spcAft>
              <a:buNone/>
            </a:pPr>
            <a:r>
              <a:rPr lang="en" sz="3000"/>
              <a:t>What are the constraints and improvements to the analysis?</a:t>
            </a:r>
            <a:endParaRPr sz="3000"/>
          </a:p>
        </p:txBody>
      </p:sp>
      <p:sp>
        <p:nvSpPr>
          <p:cNvPr id="700" name="Google Shape;700;p82"/>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
        <p:nvSpPr>
          <p:cNvPr id="701" name="Google Shape;701;p82"/>
          <p:cNvSpPr txBox="1">
            <a:spLocks noGrp="1"/>
          </p:cNvSpPr>
          <p:nvPr>
            <p:ph type="subTitle" idx="1"/>
          </p:nvPr>
        </p:nvSpPr>
        <p:spPr>
          <a:xfrm>
            <a:off x="2235150" y="347305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How can we address them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2410500" y="300950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
            </a:r>
            <a:r>
              <a:rPr lang="en" sz="2000">
                <a:latin typeface="Montserrat"/>
                <a:ea typeface="Montserrat"/>
                <a:cs typeface="Montserrat"/>
                <a:sym typeface="Montserrat"/>
              </a:rPr>
              <a:t>John Tukey</a:t>
            </a:r>
            <a:endParaRPr/>
          </a:p>
        </p:txBody>
      </p:sp>
      <p:sp>
        <p:nvSpPr>
          <p:cNvPr id="490" name="Google Shape;490;p56"/>
          <p:cNvSpPr txBox="1">
            <a:spLocks noGrp="1"/>
          </p:cNvSpPr>
          <p:nvPr>
            <p:ph type="subTitle" idx="1"/>
          </p:nvPr>
        </p:nvSpPr>
        <p:spPr>
          <a:xfrm>
            <a:off x="1842900" y="1636288"/>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“An approximate answer to the right problem is worth a good deal more than an exact answer to an approximate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3"/>
          <p:cNvSpPr txBox="1">
            <a:spLocks noGrp="1"/>
          </p:cNvSpPr>
          <p:nvPr>
            <p:ph type="subTitle" idx="1"/>
          </p:nvPr>
        </p:nvSpPr>
        <p:spPr>
          <a:xfrm>
            <a:off x="1842900" y="1584838"/>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“Constraints in data analysis are like a budget - they may limit your resources, but they can also encourage you to be more creative and efficient in your analysis.”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4"/>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712" name="Google Shape;712;p84"/>
          <p:cNvSpPr txBox="1"/>
          <p:nvPr/>
        </p:nvSpPr>
        <p:spPr>
          <a:xfrm>
            <a:off x="5662125" y="-83200"/>
            <a:ext cx="3406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06. Analysis and Constraints</a:t>
            </a:r>
            <a:endParaRPr sz="800"/>
          </a:p>
        </p:txBody>
      </p:sp>
      <p:sp>
        <p:nvSpPr>
          <p:cNvPr id="713" name="Google Shape;713;p84"/>
          <p:cNvSpPr txBox="1"/>
          <p:nvPr/>
        </p:nvSpPr>
        <p:spPr>
          <a:xfrm>
            <a:off x="977275" y="363200"/>
            <a:ext cx="7025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Vidaloka"/>
                <a:ea typeface="Vidaloka"/>
                <a:cs typeface="Vidaloka"/>
                <a:sym typeface="Vidaloka"/>
              </a:rPr>
              <a:t>Constraints</a:t>
            </a:r>
            <a:endParaRPr/>
          </a:p>
        </p:txBody>
      </p:sp>
      <p:sp>
        <p:nvSpPr>
          <p:cNvPr id="714" name="Google Shape;714;p84"/>
          <p:cNvSpPr txBox="1"/>
          <p:nvPr/>
        </p:nvSpPr>
        <p:spPr>
          <a:xfrm>
            <a:off x="162450" y="1101575"/>
            <a:ext cx="8666700" cy="3109200"/>
          </a:xfrm>
          <a:prstGeom prst="rect">
            <a:avLst/>
          </a:prstGeom>
          <a:noFill/>
          <a:ln>
            <a:noFill/>
          </a:ln>
        </p:spPr>
        <p:txBody>
          <a:bodyPr spcFirstLastPara="1" wrap="square" lIns="91425" tIns="91425" rIns="91425" bIns="91425" anchor="t" anchorCtr="0">
            <a:spAutoFit/>
          </a:bodyPr>
          <a:lstStyle/>
          <a:p>
            <a:pPr marL="228600" lvl="0" indent="0" algn="just" rtl="0">
              <a:lnSpc>
                <a:spcPct val="115000"/>
              </a:lnSpc>
              <a:spcBef>
                <a:spcPts val="1200"/>
              </a:spcBef>
              <a:spcAft>
                <a:spcPts val="0"/>
              </a:spcAft>
              <a:buClr>
                <a:schemeClr val="dk1"/>
              </a:buClr>
              <a:buSzPts val="1100"/>
              <a:buFont typeface="Arial"/>
              <a:buNone/>
            </a:pPr>
            <a:r>
              <a:rPr lang="en" sz="1200">
                <a:solidFill>
                  <a:schemeClr val="dk2"/>
                </a:solidFill>
                <a:latin typeface="Montserrat"/>
                <a:ea typeface="Montserrat"/>
                <a:cs typeface="Montserrat"/>
                <a:sym typeface="Montserrat"/>
              </a:rPr>
              <a:t>1. </a:t>
            </a:r>
            <a:r>
              <a:rPr lang="en" sz="1200" b="1">
                <a:solidFill>
                  <a:schemeClr val="dk2"/>
                </a:solidFill>
                <a:latin typeface="Montserrat"/>
                <a:ea typeface="Montserrat"/>
                <a:cs typeface="Montserrat"/>
                <a:sym typeface="Montserrat"/>
              </a:rPr>
              <a:t>Data quality:</a:t>
            </a:r>
            <a:r>
              <a:rPr lang="en" sz="1200">
                <a:solidFill>
                  <a:schemeClr val="dk2"/>
                </a:solidFill>
                <a:latin typeface="Montserrat"/>
                <a:ea typeface="Montserrat"/>
                <a:cs typeface="Montserrat"/>
                <a:sym typeface="Montserrat"/>
              </a:rPr>
              <a:t> The analysis is only as good as the quality of the data. We have tried our best to clean the data and pre-process it. However, it is always possible to improve the dataset further.</a:t>
            </a:r>
            <a:endParaRPr sz="1200">
              <a:solidFill>
                <a:schemeClr val="dk2"/>
              </a:solidFill>
              <a:latin typeface="Montserrat"/>
              <a:ea typeface="Montserrat"/>
              <a:cs typeface="Montserrat"/>
              <a:sym typeface="Montserrat"/>
            </a:endParaRPr>
          </a:p>
          <a:p>
            <a:pPr marL="228600" lvl="0" indent="0" algn="just" rtl="0">
              <a:lnSpc>
                <a:spcPct val="115000"/>
              </a:lnSpc>
              <a:spcBef>
                <a:spcPts val="1200"/>
              </a:spcBef>
              <a:spcAft>
                <a:spcPts val="0"/>
              </a:spcAft>
              <a:buClr>
                <a:schemeClr val="dk1"/>
              </a:buClr>
              <a:buSzPts val="1100"/>
              <a:buFont typeface="Arial"/>
              <a:buNone/>
            </a:pPr>
            <a:r>
              <a:rPr lang="en" sz="1200">
                <a:solidFill>
                  <a:schemeClr val="dk2"/>
                </a:solidFill>
                <a:latin typeface="Montserrat"/>
                <a:ea typeface="Montserrat"/>
                <a:cs typeface="Montserrat"/>
                <a:sym typeface="Montserrat"/>
              </a:rPr>
              <a:t>2. </a:t>
            </a:r>
            <a:r>
              <a:rPr lang="en" sz="1200" b="1">
                <a:solidFill>
                  <a:schemeClr val="dk2"/>
                </a:solidFill>
                <a:latin typeface="Montserrat"/>
                <a:ea typeface="Montserrat"/>
                <a:cs typeface="Montserrat"/>
                <a:sym typeface="Montserrat"/>
              </a:rPr>
              <a:t>Sample size:</a:t>
            </a:r>
            <a:r>
              <a:rPr lang="en" sz="1200">
                <a:solidFill>
                  <a:schemeClr val="dk2"/>
                </a:solidFill>
                <a:latin typeface="Montserrat"/>
                <a:ea typeface="Montserrat"/>
                <a:cs typeface="Montserrat"/>
                <a:sym typeface="Montserrat"/>
              </a:rPr>
              <a:t> The sample size used for the analysis may not be representative of the overall population. A larger sample size can help to reduce the impact of outliers and provide more accurate insights.</a:t>
            </a:r>
            <a:endParaRPr sz="1200">
              <a:solidFill>
                <a:schemeClr val="dk2"/>
              </a:solidFill>
              <a:latin typeface="Montserrat"/>
              <a:ea typeface="Montserrat"/>
              <a:cs typeface="Montserrat"/>
              <a:sym typeface="Montserrat"/>
            </a:endParaRPr>
          </a:p>
          <a:p>
            <a:pPr marL="228600" lvl="0" indent="0" algn="just" rtl="0">
              <a:lnSpc>
                <a:spcPct val="115000"/>
              </a:lnSpc>
              <a:spcBef>
                <a:spcPts val="1200"/>
              </a:spcBef>
              <a:spcAft>
                <a:spcPts val="0"/>
              </a:spcAft>
              <a:buClr>
                <a:schemeClr val="dk1"/>
              </a:buClr>
              <a:buSzPts val="1100"/>
              <a:buFont typeface="Arial"/>
              <a:buNone/>
            </a:pPr>
            <a:r>
              <a:rPr lang="en" sz="1200">
                <a:solidFill>
                  <a:schemeClr val="dk2"/>
                </a:solidFill>
                <a:latin typeface="Montserrat"/>
                <a:ea typeface="Montserrat"/>
                <a:cs typeface="Montserrat"/>
                <a:sym typeface="Montserrat"/>
              </a:rPr>
              <a:t>3. </a:t>
            </a:r>
            <a:r>
              <a:rPr lang="en" sz="1200" b="1">
                <a:solidFill>
                  <a:schemeClr val="dk2"/>
                </a:solidFill>
                <a:latin typeface="Montserrat"/>
                <a:ea typeface="Montserrat"/>
                <a:cs typeface="Montserrat"/>
                <a:sym typeface="Montserrat"/>
              </a:rPr>
              <a:t>Bias:</a:t>
            </a:r>
            <a:r>
              <a:rPr lang="en" sz="1200">
                <a:solidFill>
                  <a:schemeClr val="dk2"/>
                </a:solidFill>
                <a:latin typeface="Montserrat"/>
                <a:ea typeface="Montserrat"/>
                <a:cs typeface="Montserrat"/>
                <a:sym typeface="Montserrat"/>
              </a:rPr>
              <a:t> The data may have inherent biases, such as selection bias or measurement bias. This can affect the accuracy of the analysis and lead to incorrect conclusions. More information about the collection of the dataset would have been helpful.</a:t>
            </a:r>
            <a:endParaRPr sz="1200">
              <a:solidFill>
                <a:schemeClr val="dk2"/>
              </a:solidFill>
              <a:latin typeface="Montserrat"/>
              <a:ea typeface="Montserrat"/>
              <a:cs typeface="Montserrat"/>
              <a:sym typeface="Montserrat"/>
            </a:endParaRPr>
          </a:p>
          <a:p>
            <a:pPr marL="228600" lvl="0" indent="0" algn="just" rtl="0">
              <a:lnSpc>
                <a:spcPct val="115000"/>
              </a:lnSpc>
              <a:spcBef>
                <a:spcPts val="1200"/>
              </a:spcBef>
              <a:spcAft>
                <a:spcPts val="0"/>
              </a:spcAft>
              <a:buClr>
                <a:schemeClr val="dk1"/>
              </a:buClr>
              <a:buSzPts val="1100"/>
              <a:buFont typeface="Arial"/>
              <a:buNone/>
            </a:pPr>
            <a:r>
              <a:rPr lang="en" sz="1200">
                <a:solidFill>
                  <a:schemeClr val="dk2"/>
                </a:solidFill>
                <a:latin typeface="Montserrat"/>
                <a:ea typeface="Montserrat"/>
                <a:cs typeface="Montserrat"/>
                <a:sym typeface="Montserrat"/>
              </a:rPr>
              <a:t>4. </a:t>
            </a:r>
            <a:r>
              <a:rPr lang="en" sz="1200" b="1">
                <a:solidFill>
                  <a:schemeClr val="dk2"/>
                </a:solidFill>
                <a:latin typeface="Montserrat"/>
                <a:ea typeface="Montserrat"/>
                <a:cs typeface="Montserrat"/>
                <a:sym typeface="Montserrat"/>
              </a:rPr>
              <a:t>Less variables:</a:t>
            </a:r>
            <a:r>
              <a:rPr lang="en" sz="1200">
                <a:solidFill>
                  <a:schemeClr val="dk2"/>
                </a:solidFill>
                <a:latin typeface="Montserrat"/>
                <a:ea typeface="Montserrat"/>
                <a:cs typeface="Montserrat"/>
                <a:sym typeface="Montserrat"/>
              </a:rPr>
              <a:t> The data does not necessarily include all relevant variables that could impact the analysis. For example, there may be other factors that influence purchasing behavior, such as age, gender, or income.</a:t>
            </a:r>
            <a:endParaRPr sz="1200">
              <a:solidFill>
                <a:schemeClr val="dk2"/>
              </a:solidFill>
              <a:latin typeface="Montserrat"/>
              <a:ea typeface="Montserrat"/>
              <a:cs typeface="Montserrat"/>
              <a:sym typeface="Montserrat"/>
            </a:endParaRPr>
          </a:p>
          <a:p>
            <a:pPr marL="228600" lvl="0" indent="0" algn="just" rtl="0">
              <a:lnSpc>
                <a:spcPct val="115000"/>
              </a:lnSpc>
              <a:spcBef>
                <a:spcPts val="1200"/>
              </a:spcBef>
              <a:spcAft>
                <a:spcPts val="1200"/>
              </a:spcAft>
              <a:buClr>
                <a:schemeClr val="dk1"/>
              </a:buClr>
              <a:buSzPts val="1100"/>
              <a:buFont typeface="Arial"/>
              <a:buNone/>
            </a:pPr>
            <a:r>
              <a:rPr lang="en" sz="1200">
                <a:solidFill>
                  <a:schemeClr val="dk2"/>
                </a:solidFill>
                <a:latin typeface="Montserrat"/>
                <a:ea typeface="Montserrat"/>
                <a:cs typeface="Montserrat"/>
                <a:sym typeface="Montserrat"/>
              </a:rPr>
              <a:t>5. </a:t>
            </a:r>
            <a:r>
              <a:rPr lang="en" sz="1200" b="1">
                <a:solidFill>
                  <a:schemeClr val="dk2"/>
                </a:solidFill>
                <a:latin typeface="Montserrat"/>
                <a:ea typeface="Montserrat"/>
                <a:cs typeface="Montserrat"/>
                <a:sym typeface="Montserrat"/>
              </a:rPr>
              <a:t>External factors:</a:t>
            </a:r>
            <a:r>
              <a:rPr lang="en" sz="1200">
                <a:solidFill>
                  <a:schemeClr val="dk2"/>
                </a:solidFill>
                <a:latin typeface="Montserrat"/>
                <a:ea typeface="Montserrat"/>
                <a:cs typeface="Montserrat"/>
                <a:sym typeface="Montserrat"/>
              </a:rPr>
              <a:t> The analysis does not account for external factors that could impact the results, such as changes in the economy, social trends, or political events.</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5"/>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720" name="Google Shape;720;p85"/>
          <p:cNvSpPr txBox="1"/>
          <p:nvPr/>
        </p:nvSpPr>
        <p:spPr>
          <a:xfrm>
            <a:off x="5662125" y="-83200"/>
            <a:ext cx="3406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06. Analysis and Constraints</a:t>
            </a:r>
            <a:endParaRPr sz="800"/>
          </a:p>
        </p:txBody>
      </p:sp>
      <p:sp>
        <p:nvSpPr>
          <p:cNvPr id="721" name="Google Shape;721;p85"/>
          <p:cNvSpPr txBox="1"/>
          <p:nvPr/>
        </p:nvSpPr>
        <p:spPr>
          <a:xfrm>
            <a:off x="977275" y="363200"/>
            <a:ext cx="7025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Vidaloka"/>
                <a:ea typeface="Vidaloka"/>
                <a:cs typeface="Vidaloka"/>
                <a:sym typeface="Vidaloka"/>
              </a:rPr>
              <a:t>Possible Improvements</a:t>
            </a:r>
            <a:endParaRPr/>
          </a:p>
        </p:txBody>
      </p:sp>
      <p:sp>
        <p:nvSpPr>
          <p:cNvPr id="722" name="Google Shape;722;p85"/>
          <p:cNvSpPr txBox="1"/>
          <p:nvPr/>
        </p:nvSpPr>
        <p:spPr>
          <a:xfrm>
            <a:off x="160500" y="1101575"/>
            <a:ext cx="8666700" cy="3321600"/>
          </a:xfrm>
          <a:prstGeom prst="rect">
            <a:avLst/>
          </a:prstGeom>
          <a:noFill/>
          <a:ln>
            <a:noFill/>
          </a:ln>
        </p:spPr>
        <p:txBody>
          <a:bodyPr spcFirstLastPara="1" wrap="square" lIns="91425" tIns="91425" rIns="91425" bIns="91425" anchor="t" anchorCtr="0">
            <a:spAutoFit/>
          </a:bodyPr>
          <a:lstStyle/>
          <a:p>
            <a:pPr marL="228600" marR="0" lvl="0" indent="0" algn="just" rtl="0">
              <a:lnSpc>
                <a:spcPct val="115000"/>
              </a:lnSpc>
              <a:spcBef>
                <a:spcPts val="1200"/>
              </a:spcBef>
              <a:spcAft>
                <a:spcPts val="0"/>
              </a:spcAft>
              <a:buNone/>
            </a:pPr>
            <a:r>
              <a:rPr lang="en" sz="1200">
                <a:solidFill>
                  <a:schemeClr val="dk2"/>
                </a:solidFill>
                <a:latin typeface="Montserrat"/>
                <a:ea typeface="Montserrat"/>
                <a:cs typeface="Montserrat"/>
                <a:sym typeface="Montserrat"/>
              </a:rPr>
              <a:t>1. </a:t>
            </a:r>
            <a:r>
              <a:rPr lang="en" sz="1200" b="1">
                <a:solidFill>
                  <a:schemeClr val="dk2"/>
                </a:solidFill>
                <a:latin typeface="Montserrat"/>
                <a:ea typeface="Montserrat"/>
                <a:cs typeface="Montserrat"/>
                <a:sym typeface="Montserrat"/>
              </a:rPr>
              <a:t>Collecting additional data from more sources:</a:t>
            </a:r>
            <a:r>
              <a:rPr lang="en" sz="1200">
                <a:solidFill>
                  <a:schemeClr val="dk2"/>
                </a:solidFill>
                <a:latin typeface="Montserrat"/>
                <a:ea typeface="Montserrat"/>
                <a:cs typeface="Montserrat"/>
                <a:sym typeface="Montserrat"/>
              </a:rPr>
              <a:t> Collecting more data would provide a larger sample size and increase the accuracy and reliability of the analysis. It would have been useful to collect data from other sources to add  with the existing data.</a:t>
            </a:r>
            <a:endParaRPr sz="1200">
              <a:solidFill>
                <a:schemeClr val="dk2"/>
              </a:solidFill>
              <a:latin typeface="Montserrat"/>
              <a:ea typeface="Montserrat"/>
              <a:cs typeface="Montserrat"/>
              <a:sym typeface="Montserrat"/>
            </a:endParaRPr>
          </a:p>
          <a:p>
            <a:pPr marL="228600" marR="0" lvl="0" indent="0" algn="just" rtl="0">
              <a:lnSpc>
                <a:spcPct val="115000"/>
              </a:lnSpc>
              <a:spcBef>
                <a:spcPts val="1200"/>
              </a:spcBef>
              <a:spcAft>
                <a:spcPts val="0"/>
              </a:spcAft>
              <a:buNone/>
            </a:pPr>
            <a:r>
              <a:rPr lang="en" sz="1200">
                <a:solidFill>
                  <a:schemeClr val="dk2"/>
                </a:solidFill>
                <a:latin typeface="Montserrat"/>
                <a:ea typeface="Montserrat"/>
                <a:cs typeface="Montserrat"/>
                <a:sym typeface="Montserrat"/>
              </a:rPr>
              <a:t>2. </a:t>
            </a:r>
            <a:r>
              <a:rPr lang="en" sz="1200" b="1">
                <a:solidFill>
                  <a:schemeClr val="dk2"/>
                </a:solidFill>
                <a:latin typeface="Montserrat"/>
                <a:ea typeface="Montserrat"/>
                <a:cs typeface="Montserrat"/>
                <a:sym typeface="Montserrat"/>
              </a:rPr>
              <a:t>Improved Data Cleaning:</a:t>
            </a:r>
            <a:r>
              <a:rPr lang="en" sz="1200">
                <a:solidFill>
                  <a:schemeClr val="dk2"/>
                </a:solidFill>
                <a:latin typeface="Montserrat"/>
                <a:ea typeface="Montserrat"/>
                <a:cs typeface="Montserrat"/>
                <a:sym typeface="Montserrat"/>
              </a:rPr>
              <a:t> Further cleaning of the data would have helped to further remove any inconsistencies and errors that may affect the analysis.</a:t>
            </a:r>
            <a:endParaRPr sz="1200">
              <a:solidFill>
                <a:schemeClr val="dk2"/>
              </a:solidFill>
              <a:latin typeface="Montserrat"/>
              <a:ea typeface="Montserrat"/>
              <a:cs typeface="Montserrat"/>
              <a:sym typeface="Montserrat"/>
            </a:endParaRPr>
          </a:p>
          <a:p>
            <a:pPr marL="228600" marR="0" lvl="0" indent="0" algn="just" rtl="0">
              <a:lnSpc>
                <a:spcPct val="115000"/>
              </a:lnSpc>
              <a:spcBef>
                <a:spcPts val="1200"/>
              </a:spcBef>
              <a:spcAft>
                <a:spcPts val="0"/>
              </a:spcAft>
              <a:buNone/>
            </a:pPr>
            <a:r>
              <a:rPr lang="en" sz="1200">
                <a:solidFill>
                  <a:schemeClr val="dk2"/>
                </a:solidFill>
                <a:latin typeface="Montserrat"/>
                <a:ea typeface="Montserrat"/>
                <a:cs typeface="Montserrat"/>
                <a:sym typeface="Montserrat"/>
              </a:rPr>
              <a:t>3. </a:t>
            </a:r>
            <a:r>
              <a:rPr lang="en" sz="1200" b="1">
                <a:solidFill>
                  <a:schemeClr val="dk2"/>
                </a:solidFill>
                <a:latin typeface="Montserrat"/>
                <a:ea typeface="Montserrat"/>
                <a:cs typeface="Montserrat"/>
                <a:sym typeface="Montserrat"/>
              </a:rPr>
              <a:t>Advanced Analytics:</a:t>
            </a:r>
            <a:r>
              <a:rPr lang="en" sz="1200">
                <a:solidFill>
                  <a:schemeClr val="dk2"/>
                </a:solidFill>
                <a:latin typeface="Montserrat"/>
                <a:ea typeface="Montserrat"/>
                <a:cs typeface="Montserrat"/>
                <a:sym typeface="Montserrat"/>
              </a:rPr>
              <a:t> We have used machine learning algorithms and natural language processing models for our analysis. More use of these could provide even more insights into the consumer behavior and patterns.</a:t>
            </a:r>
            <a:endParaRPr sz="1200">
              <a:solidFill>
                <a:schemeClr val="dk2"/>
              </a:solidFill>
              <a:latin typeface="Montserrat"/>
              <a:ea typeface="Montserrat"/>
              <a:cs typeface="Montserrat"/>
              <a:sym typeface="Montserrat"/>
            </a:endParaRPr>
          </a:p>
          <a:p>
            <a:pPr marL="228600" marR="0" lvl="0" indent="0" algn="just" rtl="0">
              <a:lnSpc>
                <a:spcPct val="115000"/>
              </a:lnSpc>
              <a:spcBef>
                <a:spcPts val="1200"/>
              </a:spcBef>
              <a:spcAft>
                <a:spcPts val="0"/>
              </a:spcAft>
              <a:buNone/>
            </a:pPr>
            <a:r>
              <a:rPr lang="en" sz="1200">
                <a:solidFill>
                  <a:schemeClr val="dk2"/>
                </a:solidFill>
                <a:latin typeface="Montserrat"/>
                <a:ea typeface="Montserrat"/>
                <a:cs typeface="Montserrat"/>
                <a:sym typeface="Montserrat"/>
              </a:rPr>
              <a:t>4. </a:t>
            </a:r>
            <a:r>
              <a:rPr lang="en" sz="1200" b="1">
                <a:solidFill>
                  <a:schemeClr val="dk2"/>
                </a:solidFill>
                <a:latin typeface="Montserrat"/>
                <a:ea typeface="Montserrat"/>
                <a:cs typeface="Montserrat"/>
                <a:sym typeface="Montserrat"/>
              </a:rPr>
              <a:t>Using Other Visualization Methods:</a:t>
            </a:r>
            <a:r>
              <a:rPr lang="en" sz="1200">
                <a:solidFill>
                  <a:schemeClr val="dk2"/>
                </a:solidFill>
                <a:latin typeface="Montserrat"/>
                <a:ea typeface="Montserrat"/>
                <a:cs typeface="Montserrat"/>
                <a:sym typeface="Montserrat"/>
              </a:rPr>
              <a:t> We have used simpler visualisations like bar charts, but maybe some other, more complex, visualizations could have not just helped to represent the data in a more user-friendly and accessible format but also given us an improved understanding of the dataset.</a:t>
            </a:r>
            <a:endParaRPr sz="1100">
              <a:solidFill>
                <a:schemeClr val="dk1"/>
              </a:solidFill>
            </a:endParaRPr>
          </a:p>
          <a:p>
            <a:pPr marL="228600" lvl="0" indent="0" algn="l" rtl="0">
              <a:lnSpc>
                <a:spcPct val="115000"/>
              </a:lnSpc>
              <a:spcBef>
                <a:spcPts val="1200"/>
              </a:spcBef>
              <a:spcAft>
                <a:spcPts val="1200"/>
              </a:spcAft>
              <a:buNone/>
            </a:pPr>
            <a:endParaRPr sz="1200">
              <a:solidFill>
                <a:schemeClr val="dk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6"/>
          <p:cNvSpPr txBox="1">
            <a:spLocks noGrp="1"/>
          </p:cNvSpPr>
          <p:nvPr>
            <p:ph type="title"/>
          </p:nvPr>
        </p:nvSpPr>
        <p:spPr>
          <a:xfrm>
            <a:off x="605250" y="2373850"/>
            <a:ext cx="7821000" cy="818400"/>
          </a:xfrm>
          <a:prstGeom prst="rect">
            <a:avLst/>
          </a:prstGeom>
        </p:spPr>
        <p:txBody>
          <a:bodyPr spcFirstLastPara="1" wrap="square" lIns="91425" tIns="91425" rIns="91425" bIns="91425" anchor="t" anchorCtr="0">
            <a:noAutofit/>
          </a:bodyPr>
          <a:lstStyle/>
          <a:p>
            <a:pPr marL="0" marR="0" lvl="0" indent="57150" algn="ctr" rtl="0">
              <a:spcBef>
                <a:spcPts val="0"/>
              </a:spcBef>
              <a:spcAft>
                <a:spcPts val="0"/>
              </a:spcAft>
              <a:buNone/>
            </a:pPr>
            <a:r>
              <a:rPr lang="en" sz="3000"/>
              <a:t>What are some extra features that could have helped us gain a few more valuable insights?</a:t>
            </a:r>
            <a:endParaRPr sz="3000"/>
          </a:p>
        </p:txBody>
      </p:sp>
      <p:sp>
        <p:nvSpPr>
          <p:cNvPr id="728" name="Google Shape;728;p86"/>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07</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7"/>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734" name="Google Shape;734;p87"/>
          <p:cNvSpPr txBox="1"/>
          <p:nvPr/>
        </p:nvSpPr>
        <p:spPr>
          <a:xfrm>
            <a:off x="5662125" y="-83200"/>
            <a:ext cx="3406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07. Suggestions</a:t>
            </a:r>
            <a:endParaRPr sz="800"/>
          </a:p>
        </p:txBody>
      </p:sp>
      <p:sp>
        <p:nvSpPr>
          <p:cNvPr id="735" name="Google Shape;735;p87"/>
          <p:cNvSpPr txBox="1"/>
          <p:nvPr/>
        </p:nvSpPr>
        <p:spPr>
          <a:xfrm>
            <a:off x="727200" y="447688"/>
            <a:ext cx="7689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Vidaloka"/>
                <a:ea typeface="Vidaloka"/>
                <a:cs typeface="Vidaloka"/>
                <a:sym typeface="Vidaloka"/>
              </a:rPr>
              <a:t>Additional Features that could lead to a better analysis</a:t>
            </a:r>
            <a:endParaRPr/>
          </a:p>
        </p:txBody>
      </p:sp>
      <p:sp>
        <p:nvSpPr>
          <p:cNvPr id="736" name="Google Shape;736;p87"/>
          <p:cNvSpPr txBox="1"/>
          <p:nvPr/>
        </p:nvSpPr>
        <p:spPr>
          <a:xfrm>
            <a:off x="312900" y="1101575"/>
            <a:ext cx="8666700" cy="369300"/>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200"/>
              </a:spcBef>
              <a:spcAft>
                <a:spcPts val="1200"/>
              </a:spcAft>
              <a:buNone/>
            </a:pPr>
            <a:endParaRPr sz="1200">
              <a:solidFill>
                <a:schemeClr val="dk2"/>
              </a:solidFill>
              <a:latin typeface="Montserrat"/>
              <a:ea typeface="Montserrat"/>
              <a:cs typeface="Montserrat"/>
              <a:sym typeface="Montserrat"/>
            </a:endParaRPr>
          </a:p>
        </p:txBody>
      </p:sp>
      <p:pic>
        <p:nvPicPr>
          <p:cNvPr id="737" name="Google Shape;737;p87"/>
          <p:cNvPicPr preferRelativeResize="0"/>
          <p:nvPr/>
        </p:nvPicPr>
        <p:blipFill>
          <a:blip r:embed="rId3">
            <a:alphaModFix/>
          </a:blip>
          <a:stretch>
            <a:fillRect/>
          </a:stretch>
        </p:blipFill>
        <p:spPr>
          <a:xfrm>
            <a:off x="185738" y="1804988"/>
            <a:ext cx="8772525" cy="1533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8"/>
          <p:cNvSpPr txBox="1">
            <a:spLocks noGrp="1"/>
          </p:cNvSpPr>
          <p:nvPr>
            <p:ph type="subTitle" idx="1"/>
          </p:nvPr>
        </p:nvSpPr>
        <p:spPr>
          <a:xfrm>
            <a:off x="464475" y="1301125"/>
            <a:ext cx="8214000" cy="28890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Merriweather"/>
              <a:buChar char="●"/>
            </a:pPr>
            <a:r>
              <a:rPr lang="en" sz="1200" u="sng">
                <a:solidFill>
                  <a:schemeClr val="hlink"/>
                </a:solidFill>
                <a:hlinkClick r:id="rId3"/>
              </a:rPr>
              <a:t>https://instapage.com/blog/demographic-segmentation/</a:t>
            </a:r>
            <a:endParaRPr sz="1200">
              <a:solidFill>
                <a:schemeClr val="dk1"/>
              </a:solidFill>
            </a:endParaRPr>
          </a:p>
          <a:p>
            <a:pPr marL="457200" lvl="0" indent="-304800" algn="l" rtl="0">
              <a:spcBef>
                <a:spcPts val="1000"/>
              </a:spcBef>
              <a:spcAft>
                <a:spcPts val="0"/>
              </a:spcAft>
              <a:buClr>
                <a:schemeClr val="dk1"/>
              </a:buClr>
              <a:buSzPts val="1200"/>
              <a:buFont typeface="Merriweather"/>
              <a:buChar char="●"/>
            </a:pPr>
            <a:r>
              <a:rPr lang="en" sz="1200" u="sng">
                <a:solidFill>
                  <a:schemeClr val="hlink"/>
                </a:solidFill>
                <a:hlinkClick r:id="rId4"/>
              </a:rPr>
              <a:t>https://m2.material.io/design/</a:t>
            </a:r>
            <a:r>
              <a:rPr lang="en" sz="1200" u="sng">
                <a:solidFill>
                  <a:schemeClr val="hlink"/>
                </a:solidFill>
                <a:hlinkClick r:id="rId4"/>
              </a:rPr>
              <a:t>communication/data-visualization.html#selecting-charts</a:t>
            </a:r>
            <a:endParaRPr sz="1200">
              <a:solidFill>
                <a:schemeClr val="dk1"/>
              </a:solidFill>
            </a:endParaRPr>
          </a:p>
          <a:p>
            <a:pPr marL="457200" lvl="0" indent="-304800" algn="l" rtl="0">
              <a:spcBef>
                <a:spcPts val="1000"/>
              </a:spcBef>
              <a:spcAft>
                <a:spcPts val="0"/>
              </a:spcAft>
              <a:buClr>
                <a:schemeClr val="dk1"/>
              </a:buClr>
              <a:buSzPts val="1200"/>
              <a:buFont typeface="Merriweather"/>
              <a:buChar char="●"/>
            </a:pPr>
            <a:r>
              <a:rPr lang="en" sz="1200" u="sng">
                <a:solidFill>
                  <a:schemeClr val="hlink"/>
                </a:solidFill>
                <a:hlinkClick r:id="rId5"/>
              </a:rPr>
              <a:t>https://www.yieldify.com/blog/demographic-segmentation-ecommerce-marketing/</a:t>
            </a:r>
            <a:endParaRPr sz="1200">
              <a:solidFill>
                <a:schemeClr val="dk1"/>
              </a:solidFill>
            </a:endParaRPr>
          </a:p>
          <a:p>
            <a:pPr marL="457200" lvl="0" indent="-304800" algn="l" rtl="0">
              <a:spcBef>
                <a:spcPts val="1000"/>
              </a:spcBef>
              <a:spcAft>
                <a:spcPts val="0"/>
              </a:spcAft>
              <a:buClr>
                <a:schemeClr val="dk1"/>
              </a:buClr>
              <a:buSzPts val="1200"/>
              <a:buChar char="●"/>
            </a:pPr>
            <a:r>
              <a:rPr lang="en" sz="1200" u="sng">
                <a:solidFill>
                  <a:schemeClr val="hlink"/>
                </a:solidFill>
                <a:hlinkClick r:id="rId6"/>
              </a:rPr>
              <a:t>https://www.yieldify.com/blog/behavioral-segmentation-definition-examples/</a:t>
            </a:r>
            <a:endParaRPr sz="1200">
              <a:solidFill>
                <a:schemeClr val="dk1"/>
              </a:solidFill>
            </a:endParaRPr>
          </a:p>
          <a:p>
            <a:pPr marL="457200" lvl="0" indent="-304800" algn="l" rtl="0">
              <a:spcBef>
                <a:spcPts val="1000"/>
              </a:spcBef>
              <a:spcAft>
                <a:spcPts val="0"/>
              </a:spcAft>
              <a:buClr>
                <a:schemeClr val="dk1"/>
              </a:buClr>
              <a:buSzPts val="1200"/>
              <a:buChar char="●"/>
            </a:pPr>
            <a:r>
              <a:rPr lang="en" sz="1200" u="sng">
                <a:solidFill>
                  <a:schemeClr val="hlink"/>
                </a:solidFill>
                <a:hlinkClick r:id="rId7"/>
              </a:rPr>
              <a:t>https://clevertap.com/blog/behavioral-segmentation/</a:t>
            </a:r>
            <a:endParaRPr sz="1200">
              <a:solidFill>
                <a:schemeClr val="dk1"/>
              </a:solidFill>
            </a:endParaRPr>
          </a:p>
          <a:p>
            <a:pPr marL="0" lvl="0" indent="0" algn="l" rtl="0">
              <a:spcBef>
                <a:spcPts val="1000"/>
              </a:spcBef>
              <a:spcAft>
                <a:spcPts val="1000"/>
              </a:spcAft>
              <a:buNone/>
            </a:pPr>
            <a:endParaRPr sz="1300">
              <a:solidFill>
                <a:schemeClr val="dk1"/>
              </a:solidFill>
            </a:endParaRPr>
          </a:p>
        </p:txBody>
      </p:sp>
      <p:sp>
        <p:nvSpPr>
          <p:cNvPr id="743" name="Google Shape;743;p88"/>
          <p:cNvSpPr txBox="1">
            <a:spLocks noGrp="1"/>
          </p:cNvSpPr>
          <p:nvPr>
            <p:ph type="title"/>
          </p:nvPr>
        </p:nvSpPr>
        <p:spPr>
          <a:xfrm>
            <a:off x="713225" y="6736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9"/>
          <p:cNvSpPr txBox="1">
            <a:spLocks noGrp="1"/>
          </p:cNvSpPr>
          <p:nvPr>
            <p:ph type="title"/>
          </p:nvPr>
        </p:nvSpPr>
        <p:spPr>
          <a:xfrm>
            <a:off x="2832900" y="1437075"/>
            <a:ext cx="3478200" cy="18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7"/>
          <p:cNvSpPr txBox="1">
            <a:spLocks noGrp="1"/>
          </p:cNvSpPr>
          <p:nvPr>
            <p:ph type="title" idx="21"/>
          </p:nvPr>
        </p:nvSpPr>
        <p:spPr>
          <a:xfrm>
            <a:off x="295000" y="445025"/>
            <a:ext cx="651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Let’s Find the Right Problems</a:t>
            </a:r>
            <a:endParaRPr sz="2800"/>
          </a:p>
        </p:txBody>
      </p:sp>
      <p:sp>
        <p:nvSpPr>
          <p:cNvPr id="496" name="Google Shape;496;p57"/>
          <p:cNvSpPr txBox="1">
            <a:spLocks noGrp="1"/>
          </p:cNvSpPr>
          <p:nvPr>
            <p:ph type="title"/>
          </p:nvPr>
        </p:nvSpPr>
        <p:spPr>
          <a:xfrm>
            <a:off x="2117900" y="1771700"/>
            <a:ext cx="2416800" cy="4050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100"/>
              <a:buFont typeface="Arial"/>
              <a:buNone/>
            </a:pPr>
            <a:r>
              <a:rPr lang="en" sz="1900"/>
              <a:t>Consumer Preference</a:t>
            </a:r>
            <a:endParaRPr sz="1900"/>
          </a:p>
        </p:txBody>
      </p:sp>
      <p:sp>
        <p:nvSpPr>
          <p:cNvPr id="497" name="Google Shape;497;p57"/>
          <p:cNvSpPr txBox="1">
            <a:spLocks noGrp="1"/>
          </p:cNvSpPr>
          <p:nvPr>
            <p:ph type="subTitle" idx="1"/>
          </p:nvPr>
        </p:nvSpPr>
        <p:spPr>
          <a:xfrm>
            <a:off x="2158100" y="210508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What do they like about the masks?</a:t>
            </a:r>
            <a:endParaRPr sz="1300"/>
          </a:p>
        </p:txBody>
      </p:sp>
      <p:sp>
        <p:nvSpPr>
          <p:cNvPr id="498" name="Google Shape;498;p57"/>
          <p:cNvSpPr txBox="1">
            <a:spLocks noGrp="1"/>
          </p:cNvSpPr>
          <p:nvPr>
            <p:ph type="title" idx="2"/>
          </p:nvPr>
        </p:nvSpPr>
        <p:spPr>
          <a:xfrm>
            <a:off x="2920700" y="119237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99" name="Google Shape;499;p57"/>
          <p:cNvSpPr txBox="1">
            <a:spLocks noGrp="1"/>
          </p:cNvSpPr>
          <p:nvPr>
            <p:ph type="title"/>
          </p:nvPr>
        </p:nvSpPr>
        <p:spPr>
          <a:xfrm>
            <a:off x="4534600" y="177426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900"/>
              <a:t>Consumer Profiles</a:t>
            </a:r>
            <a:endParaRPr sz="1900"/>
          </a:p>
        </p:txBody>
      </p:sp>
      <p:sp>
        <p:nvSpPr>
          <p:cNvPr id="500" name="Google Shape;500;p57"/>
          <p:cNvSpPr txBox="1">
            <a:spLocks noGrp="1"/>
          </p:cNvSpPr>
          <p:nvPr>
            <p:ph type="subTitle" idx="1"/>
          </p:nvPr>
        </p:nvSpPr>
        <p:spPr>
          <a:xfrm>
            <a:off x="4534600" y="2105074"/>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How do we segment them?</a:t>
            </a:r>
            <a:endParaRPr sz="1300"/>
          </a:p>
        </p:txBody>
      </p:sp>
      <p:sp>
        <p:nvSpPr>
          <p:cNvPr id="501" name="Google Shape;501;p57"/>
          <p:cNvSpPr txBox="1">
            <a:spLocks noGrp="1"/>
          </p:cNvSpPr>
          <p:nvPr>
            <p:ph type="title" idx="2"/>
          </p:nvPr>
        </p:nvSpPr>
        <p:spPr>
          <a:xfrm>
            <a:off x="5297200" y="119237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02" name="Google Shape;502;p57"/>
          <p:cNvSpPr txBox="1">
            <a:spLocks noGrp="1"/>
          </p:cNvSpPr>
          <p:nvPr>
            <p:ph type="title"/>
          </p:nvPr>
        </p:nvSpPr>
        <p:spPr>
          <a:xfrm>
            <a:off x="6673500" y="177936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900"/>
              <a:t>Additional Data</a:t>
            </a:r>
            <a:endParaRPr sz="1900"/>
          </a:p>
        </p:txBody>
      </p:sp>
      <p:sp>
        <p:nvSpPr>
          <p:cNvPr id="503" name="Google Shape;503;p57"/>
          <p:cNvSpPr txBox="1">
            <a:spLocks noGrp="1"/>
          </p:cNvSpPr>
          <p:nvPr>
            <p:ph type="subTitle" idx="1"/>
          </p:nvPr>
        </p:nvSpPr>
        <p:spPr>
          <a:xfrm>
            <a:off x="6673500" y="2105074"/>
            <a:ext cx="2336400" cy="572700"/>
          </a:xfrm>
          <a:prstGeom prst="rect">
            <a:avLst/>
          </a:prstGeom>
        </p:spPr>
        <p:txBody>
          <a:bodyPr spcFirstLastPara="1" wrap="square" lIns="91425" tIns="91425" rIns="18850" bIns="91425" anchor="t" anchorCtr="0">
            <a:noAutofit/>
          </a:bodyPr>
          <a:lstStyle/>
          <a:p>
            <a:pPr marL="0" lvl="0" indent="0" algn="ctr" rtl="0">
              <a:spcBef>
                <a:spcPts val="0"/>
              </a:spcBef>
              <a:spcAft>
                <a:spcPts val="0"/>
              </a:spcAft>
              <a:buNone/>
            </a:pPr>
            <a:r>
              <a:rPr lang="en" sz="1300"/>
              <a:t>How to get more insights into the consumers?</a:t>
            </a:r>
            <a:endParaRPr sz="1300"/>
          </a:p>
        </p:txBody>
      </p:sp>
      <p:sp>
        <p:nvSpPr>
          <p:cNvPr id="504" name="Google Shape;504;p57"/>
          <p:cNvSpPr txBox="1">
            <a:spLocks noGrp="1"/>
          </p:cNvSpPr>
          <p:nvPr>
            <p:ph type="title" idx="2"/>
          </p:nvPr>
        </p:nvSpPr>
        <p:spPr>
          <a:xfrm>
            <a:off x="7436100" y="119747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05" name="Google Shape;505;p57"/>
          <p:cNvSpPr txBox="1">
            <a:spLocks noGrp="1"/>
          </p:cNvSpPr>
          <p:nvPr>
            <p:ph type="title"/>
          </p:nvPr>
        </p:nvSpPr>
        <p:spPr>
          <a:xfrm>
            <a:off x="906575" y="3552830"/>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900"/>
              <a:t>Key Findings</a:t>
            </a:r>
            <a:endParaRPr sz="1900"/>
          </a:p>
        </p:txBody>
      </p:sp>
      <p:sp>
        <p:nvSpPr>
          <p:cNvPr id="506" name="Google Shape;506;p57"/>
          <p:cNvSpPr txBox="1">
            <a:spLocks noGrp="1"/>
          </p:cNvSpPr>
          <p:nvPr>
            <p:ph type="subTitle" idx="1"/>
          </p:nvPr>
        </p:nvSpPr>
        <p:spPr>
          <a:xfrm>
            <a:off x="906575" y="3874662"/>
            <a:ext cx="2336400"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 sz="1300"/>
              <a:t>What are the implications for the client?</a:t>
            </a:r>
            <a:endParaRPr sz="1300"/>
          </a:p>
        </p:txBody>
      </p:sp>
      <p:sp>
        <p:nvSpPr>
          <p:cNvPr id="507" name="Google Shape;507;p57"/>
          <p:cNvSpPr txBox="1">
            <a:spLocks noGrp="1"/>
          </p:cNvSpPr>
          <p:nvPr>
            <p:ph type="title" idx="2"/>
          </p:nvPr>
        </p:nvSpPr>
        <p:spPr>
          <a:xfrm>
            <a:off x="1669175" y="2970938"/>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08" name="Google Shape;508;p57"/>
          <p:cNvSpPr txBox="1">
            <a:spLocks noGrp="1"/>
          </p:cNvSpPr>
          <p:nvPr>
            <p:ph type="title"/>
          </p:nvPr>
        </p:nvSpPr>
        <p:spPr>
          <a:xfrm>
            <a:off x="3403800" y="3557930"/>
            <a:ext cx="2336400" cy="4050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100"/>
              <a:buFont typeface="Arial"/>
              <a:buNone/>
            </a:pPr>
            <a:r>
              <a:rPr lang="en" sz="1900"/>
              <a:t>Analysis Constraints</a:t>
            </a:r>
            <a:endParaRPr sz="1900"/>
          </a:p>
        </p:txBody>
      </p:sp>
      <p:sp>
        <p:nvSpPr>
          <p:cNvPr id="509" name="Google Shape;509;p57"/>
          <p:cNvSpPr txBox="1">
            <a:spLocks noGrp="1"/>
          </p:cNvSpPr>
          <p:nvPr>
            <p:ph type="subTitle" idx="1"/>
          </p:nvPr>
        </p:nvSpPr>
        <p:spPr>
          <a:xfrm>
            <a:off x="3403800" y="3874662"/>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Can we make some improvements?</a:t>
            </a:r>
            <a:endParaRPr sz="1300"/>
          </a:p>
        </p:txBody>
      </p:sp>
      <p:sp>
        <p:nvSpPr>
          <p:cNvPr id="510" name="Google Shape;510;p57"/>
          <p:cNvSpPr txBox="1">
            <a:spLocks noGrp="1"/>
          </p:cNvSpPr>
          <p:nvPr>
            <p:ph type="title" idx="2"/>
          </p:nvPr>
        </p:nvSpPr>
        <p:spPr>
          <a:xfrm>
            <a:off x="4166400" y="2976038"/>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11" name="Google Shape;511;p57"/>
          <p:cNvSpPr txBox="1">
            <a:spLocks noGrp="1"/>
          </p:cNvSpPr>
          <p:nvPr>
            <p:ph type="title"/>
          </p:nvPr>
        </p:nvSpPr>
        <p:spPr>
          <a:xfrm>
            <a:off x="5901025" y="3557930"/>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900"/>
              <a:t>Suggestions</a:t>
            </a:r>
            <a:endParaRPr sz="1900"/>
          </a:p>
        </p:txBody>
      </p:sp>
      <p:sp>
        <p:nvSpPr>
          <p:cNvPr id="512" name="Google Shape;512;p57"/>
          <p:cNvSpPr txBox="1">
            <a:spLocks noGrp="1"/>
          </p:cNvSpPr>
          <p:nvPr>
            <p:ph type="subTitle" idx="1"/>
          </p:nvPr>
        </p:nvSpPr>
        <p:spPr>
          <a:xfrm>
            <a:off x="5901025" y="3874662"/>
            <a:ext cx="2336400"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 sz="1300"/>
              <a:t>What other features could improve the datasets?</a:t>
            </a:r>
            <a:endParaRPr sz="1300"/>
          </a:p>
        </p:txBody>
      </p:sp>
      <p:sp>
        <p:nvSpPr>
          <p:cNvPr id="513" name="Google Shape;513;p57"/>
          <p:cNvSpPr txBox="1">
            <a:spLocks noGrp="1"/>
          </p:cNvSpPr>
          <p:nvPr>
            <p:ph type="title" idx="2"/>
          </p:nvPr>
        </p:nvSpPr>
        <p:spPr>
          <a:xfrm>
            <a:off x="6663625" y="2976038"/>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a:t>
            </a:r>
            <a:endParaRPr/>
          </a:p>
        </p:txBody>
      </p:sp>
      <p:sp>
        <p:nvSpPr>
          <p:cNvPr id="514" name="Google Shape;514;p57"/>
          <p:cNvSpPr txBox="1">
            <a:spLocks noGrp="1"/>
          </p:cNvSpPr>
          <p:nvPr>
            <p:ph type="title"/>
          </p:nvPr>
        </p:nvSpPr>
        <p:spPr>
          <a:xfrm>
            <a:off x="-74550" y="1771700"/>
            <a:ext cx="2416800" cy="4050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100"/>
              <a:buFont typeface="Arial"/>
              <a:buNone/>
            </a:pPr>
            <a:r>
              <a:rPr lang="en" sz="1900"/>
              <a:t>Popular Masks</a:t>
            </a:r>
            <a:endParaRPr sz="1900"/>
          </a:p>
        </p:txBody>
      </p:sp>
      <p:sp>
        <p:nvSpPr>
          <p:cNvPr id="515" name="Google Shape;515;p57"/>
          <p:cNvSpPr txBox="1">
            <a:spLocks noGrp="1"/>
          </p:cNvSpPr>
          <p:nvPr>
            <p:ph type="subTitle" idx="1"/>
          </p:nvPr>
        </p:nvSpPr>
        <p:spPr>
          <a:xfrm>
            <a:off x="-34350" y="210508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What are their key features?</a:t>
            </a:r>
            <a:endParaRPr sz="1300"/>
          </a:p>
        </p:txBody>
      </p:sp>
      <p:sp>
        <p:nvSpPr>
          <p:cNvPr id="516" name="Google Shape;516;p57"/>
          <p:cNvSpPr txBox="1">
            <a:spLocks noGrp="1"/>
          </p:cNvSpPr>
          <p:nvPr>
            <p:ph type="title" idx="2"/>
          </p:nvPr>
        </p:nvSpPr>
        <p:spPr>
          <a:xfrm>
            <a:off x="728250" y="119237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title"/>
          </p:nvPr>
        </p:nvSpPr>
        <p:spPr>
          <a:xfrm>
            <a:off x="1081650" y="2358725"/>
            <a:ext cx="68682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What are the Most Popular Masks?</a:t>
            </a:r>
            <a:endParaRPr sz="3000"/>
          </a:p>
        </p:txBody>
      </p:sp>
      <p:sp>
        <p:nvSpPr>
          <p:cNvPr id="522" name="Google Shape;522;p58"/>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23" name="Google Shape;523;p58"/>
          <p:cNvSpPr txBox="1">
            <a:spLocks noGrp="1"/>
          </p:cNvSpPr>
          <p:nvPr>
            <p:ph type="subTitle" idx="1"/>
          </p:nvPr>
        </p:nvSpPr>
        <p:spPr>
          <a:xfrm>
            <a:off x="2235150" y="29329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What are their Key Features?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59"/>
          <p:cNvPicPr preferRelativeResize="0"/>
          <p:nvPr/>
        </p:nvPicPr>
        <p:blipFill rotWithShape="1">
          <a:blip r:embed="rId3">
            <a:alphaModFix/>
          </a:blip>
          <a:srcRect/>
          <a:stretch/>
        </p:blipFill>
        <p:spPr>
          <a:xfrm>
            <a:off x="39638" y="563312"/>
            <a:ext cx="9064725" cy="4016875"/>
          </a:xfrm>
          <a:prstGeom prst="rect">
            <a:avLst/>
          </a:prstGeom>
          <a:noFill/>
          <a:ln>
            <a:noFill/>
          </a:ln>
        </p:spPr>
      </p:pic>
      <p:sp>
        <p:nvSpPr>
          <p:cNvPr id="529" name="Google Shape;529;p59"/>
          <p:cNvSpPr txBox="1"/>
          <p:nvPr/>
        </p:nvSpPr>
        <p:spPr>
          <a:xfrm>
            <a:off x="39650" y="4528575"/>
            <a:ext cx="732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But, some products differ on specific features.</a:t>
            </a:r>
            <a:endParaRPr sz="1500"/>
          </a:p>
        </p:txBody>
      </p:sp>
      <p:sp>
        <p:nvSpPr>
          <p:cNvPr id="530" name="Google Shape;530;p59"/>
          <p:cNvSpPr txBox="1"/>
          <p:nvPr/>
        </p:nvSpPr>
        <p:spPr>
          <a:xfrm>
            <a:off x="6595775" y="-83200"/>
            <a:ext cx="24723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01. Most Popular Masks</a:t>
            </a:r>
            <a:endParaRPr sz="800"/>
          </a:p>
        </p:txBody>
      </p:sp>
      <p:sp>
        <p:nvSpPr>
          <p:cNvPr id="531" name="Google Shape;531;p59"/>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Popularity Based on Number of Reviews – Initial Visualisation</a:t>
            </a:r>
            <a:endParaRPr sz="12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535"/>
        <p:cNvGrpSpPr/>
        <p:nvPr/>
      </p:nvGrpSpPr>
      <p:grpSpPr>
        <a:xfrm>
          <a:off x="0" y="0"/>
          <a:ext cx="0" cy="0"/>
          <a:chOff x="0" y="0"/>
          <a:chExt cx="0" cy="0"/>
        </a:xfrm>
      </p:grpSpPr>
      <p:sp>
        <p:nvSpPr>
          <p:cNvPr id="536" name="Google Shape;536;p60"/>
          <p:cNvSpPr txBox="1"/>
          <p:nvPr/>
        </p:nvSpPr>
        <p:spPr>
          <a:xfrm>
            <a:off x="6315925" y="-83200"/>
            <a:ext cx="2752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01. Most Popular Masks</a:t>
            </a:r>
            <a:endParaRPr sz="800"/>
          </a:p>
        </p:txBody>
      </p:sp>
      <p:sp>
        <p:nvSpPr>
          <p:cNvPr id="537" name="Google Shape;537;p60"/>
          <p:cNvSpPr txBox="1"/>
          <p:nvPr/>
        </p:nvSpPr>
        <p:spPr>
          <a:xfrm>
            <a:off x="2049450" y="1278325"/>
            <a:ext cx="504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Montserrat"/>
                <a:ea typeface="Montserrat"/>
                <a:cs typeface="Montserrat"/>
                <a:sym typeface="Montserrat"/>
              </a:rPr>
              <a:t>Intentionally Left Blank</a:t>
            </a:r>
            <a:endParaRPr sz="1200">
              <a:latin typeface="Montserrat"/>
              <a:ea typeface="Montserrat"/>
              <a:cs typeface="Montserrat"/>
              <a:sym typeface="Montserrat"/>
            </a:endParaRPr>
          </a:p>
        </p:txBody>
      </p:sp>
      <p:sp>
        <p:nvSpPr>
          <p:cNvPr id="538" name="Google Shape;538;p60"/>
          <p:cNvSpPr txBox="1"/>
          <p:nvPr/>
        </p:nvSpPr>
        <p:spPr>
          <a:xfrm>
            <a:off x="1531350" y="2387100"/>
            <a:ext cx="6081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Montserrat"/>
                <a:ea typeface="Montserrat"/>
                <a:cs typeface="Montserrat"/>
                <a:sym typeface="Montserrat"/>
              </a:rPr>
              <a:t>Link: </a:t>
            </a:r>
            <a:r>
              <a:rPr lang="en" sz="1200" u="sng" dirty="0">
                <a:solidFill>
                  <a:schemeClr val="hlink"/>
                </a:solidFill>
                <a:latin typeface="Montserrat"/>
                <a:ea typeface="Montserrat"/>
                <a:cs typeface="Montserrat"/>
                <a:sym typeface="Montserrat"/>
                <a:hlinkClick r:id="rId3"/>
              </a:rPr>
              <a:t>https://shagundwivedi.github.io/iHerbMasks/top5products.html</a:t>
            </a:r>
            <a:endParaRPr sz="1200" dirty="0">
              <a:latin typeface="Montserrat"/>
              <a:ea typeface="Montserrat"/>
              <a:cs typeface="Montserrat"/>
              <a:sym typeface="Montserrat"/>
            </a:endParaRPr>
          </a:p>
        </p:txBody>
      </p:sp>
      <p:sp>
        <p:nvSpPr>
          <p:cNvPr id="539" name="Google Shape;539;p60"/>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Popularity Based on Number of Reviews</a:t>
            </a:r>
            <a:endParaRPr sz="1200">
              <a:latin typeface="Montserrat"/>
              <a:ea typeface="Montserrat"/>
              <a:cs typeface="Montserrat"/>
              <a:sym typeface="Montserra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B3941161-D8B9-63BC-1830-76ADB92E6C9F}"/>
                  </a:ext>
                </a:extLst>
              </p:cNvPr>
              <p:cNvGraphicFramePr>
                <a:graphicFrameLocks noGrp="1"/>
              </p:cNvGraphicFramePr>
              <p:nvPr>
                <p:extLst>
                  <p:ext uri="{D42A27DB-BD31-4B8C-83A1-F6EECF244321}">
                    <p14:modId xmlns:p14="http://schemas.microsoft.com/office/powerpoint/2010/main" val="382649726"/>
                  </p:ext>
                </p:extLst>
              </p:nvPr>
            </p:nvGraphicFramePr>
            <p:xfrm>
              <a:off x="0" y="324651"/>
              <a:ext cx="9144000" cy="4479082"/>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1" title="Web Viewer">
                <a:extLst>
                  <a:ext uri="{FF2B5EF4-FFF2-40B4-BE49-F238E27FC236}">
                    <a16:creationId xmlns:a16="http://schemas.microsoft.com/office/drawing/2014/main" id="{B3941161-D8B9-63BC-1830-76ADB92E6C9F}"/>
                  </a:ext>
                </a:extLst>
              </p:cNvPr>
              <p:cNvPicPr>
                <a:picLocks noGrp="1" noRot="1" noChangeAspect="1" noMove="1" noResize="1" noEditPoints="1" noAdjustHandles="1" noChangeArrowheads="1" noChangeShapeType="1"/>
              </p:cNvPicPr>
              <p:nvPr/>
            </p:nvPicPr>
            <p:blipFill>
              <a:blip r:embed="rId5"/>
              <a:stretch>
                <a:fillRect/>
              </a:stretch>
            </p:blipFill>
            <p:spPr>
              <a:xfrm>
                <a:off x="0" y="324651"/>
                <a:ext cx="9144000" cy="4479082"/>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543"/>
        <p:cNvGrpSpPr/>
        <p:nvPr/>
      </p:nvGrpSpPr>
      <p:grpSpPr>
        <a:xfrm>
          <a:off x="0" y="0"/>
          <a:ext cx="0" cy="0"/>
          <a:chOff x="0" y="0"/>
          <a:chExt cx="0" cy="0"/>
        </a:xfrm>
      </p:grpSpPr>
      <p:sp>
        <p:nvSpPr>
          <p:cNvPr id="544" name="Google Shape;544;p61"/>
          <p:cNvSpPr txBox="1"/>
          <p:nvPr/>
        </p:nvSpPr>
        <p:spPr>
          <a:xfrm>
            <a:off x="6194900" y="-83200"/>
            <a:ext cx="28734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01. Most Popular Masks</a:t>
            </a:r>
            <a:endParaRPr sz="800"/>
          </a:p>
        </p:txBody>
      </p:sp>
      <p:sp>
        <p:nvSpPr>
          <p:cNvPr id="545" name="Google Shape;545;p61"/>
          <p:cNvSpPr txBox="1"/>
          <p:nvPr/>
        </p:nvSpPr>
        <p:spPr>
          <a:xfrm>
            <a:off x="2049450" y="1278325"/>
            <a:ext cx="504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Montserrat"/>
                <a:ea typeface="Montserrat"/>
                <a:cs typeface="Montserrat"/>
                <a:sym typeface="Montserrat"/>
              </a:rPr>
              <a:t>Intentionally Left Blank</a:t>
            </a:r>
            <a:endParaRPr sz="1200">
              <a:latin typeface="Montserrat"/>
              <a:ea typeface="Montserrat"/>
              <a:cs typeface="Montserrat"/>
              <a:sym typeface="Montserrat"/>
            </a:endParaRPr>
          </a:p>
        </p:txBody>
      </p:sp>
      <p:sp>
        <p:nvSpPr>
          <p:cNvPr id="546" name="Google Shape;546;p61"/>
          <p:cNvSpPr txBox="1"/>
          <p:nvPr/>
        </p:nvSpPr>
        <p:spPr>
          <a:xfrm>
            <a:off x="1633650" y="2387100"/>
            <a:ext cx="58767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 sz="1200" dirty="0">
                <a:latin typeface="Montserrat"/>
                <a:ea typeface="Montserrat"/>
                <a:cs typeface="Montserrat"/>
                <a:sym typeface="Montserrat"/>
              </a:rPr>
              <a:t>Link: </a:t>
            </a:r>
            <a:r>
              <a:rPr lang="en" sz="1200" u="sng" dirty="0">
                <a:solidFill>
                  <a:schemeClr val="hlink"/>
                </a:solidFill>
                <a:latin typeface="Montserrat"/>
                <a:ea typeface="Montserrat"/>
                <a:cs typeface="Montserrat"/>
                <a:sym typeface="Montserrat"/>
                <a:hlinkClick r:id="rId3"/>
              </a:rPr>
              <a:t>https://shagundwivedi.github.io/iHerbMasks/sentiment_analysis_100stack.html</a:t>
            </a:r>
            <a:endParaRPr sz="1200" dirty="0">
              <a:latin typeface="Montserrat"/>
              <a:ea typeface="Montserrat"/>
              <a:cs typeface="Montserrat"/>
              <a:sym typeface="Montserrat"/>
            </a:endParaRPr>
          </a:p>
        </p:txBody>
      </p:sp>
      <p:sp>
        <p:nvSpPr>
          <p:cNvPr id="547" name="Google Shape;547;p61"/>
          <p:cNvSpPr txBox="1"/>
          <p:nvPr/>
        </p:nvSpPr>
        <p:spPr>
          <a:xfrm>
            <a:off x="0" y="-44650"/>
            <a:ext cx="504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Sentiment Analysis of the Reviews</a:t>
            </a:r>
            <a:endParaRPr sz="1200">
              <a:latin typeface="Montserrat"/>
              <a:ea typeface="Montserrat"/>
              <a:cs typeface="Montserrat"/>
              <a:sym typeface="Montserra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F791766D-126C-6C4A-C979-2062BCDAE21A}"/>
                  </a:ext>
                </a:extLst>
              </p:cNvPr>
              <p:cNvGraphicFramePr>
                <a:graphicFrameLocks noGrp="1"/>
              </p:cNvGraphicFramePr>
              <p:nvPr>
                <p:extLst>
                  <p:ext uri="{D42A27DB-BD31-4B8C-83A1-F6EECF244321}">
                    <p14:modId xmlns:p14="http://schemas.microsoft.com/office/powerpoint/2010/main" val="1101797654"/>
                  </p:ext>
                </p:extLst>
              </p:nvPr>
            </p:nvGraphicFramePr>
            <p:xfrm>
              <a:off x="0" y="324650"/>
              <a:ext cx="9144000" cy="452292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1" title="Web Viewer">
                <a:extLst>
                  <a:ext uri="{FF2B5EF4-FFF2-40B4-BE49-F238E27FC236}">
                    <a16:creationId xmlns:a16="http://schemas.microsoft.com/office/drawing/2014/main" id="{F791766D-126C-6C4A-C979-2062BCDAE21A}"/>
                  </a:ext>
                </a:extLst>
              </p:cNvPr>
              <p:cNvPicPr>
                <a:picLocks noGrp="1" noRot="1" noChangeAspect="1" noMove="1" noResize="1" noEditPoints="1" noAdjustHandles="1" noChangeArrowheads="1" noChangeShapeType="1"/>
              </p:cNvPicPr>
              <p:nvPr/>
            </p:nvPicPr>
            <p:blipFill>
              <a:blip r:embed="rId5"/>
              <a:stretch>
                <a:fillRect/>
              </a:stretch>
            </p:blipFill>
            <p:spPr>
              <a:xfrm>
                <a:off x="0" y="324650"/>
                <a:ext cx="9144000" cy="4522923"/>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2EE"/>
        </a:solidFill>
        <a:effectLst/>
      </p:bgPr>
    </p:bg>
    <p:spTree>
      <p:nvGrpSpPr>
        <p:cNvPr id="1" name="Shape 551"/>
        <p:cNvGrpSpPr/>
        <p:nvPr/>
      </p:nvGrpSpPr>
      <p:grpSpPr>
        <a:xfrm>
          <a:off x="0" y="0"/>
          <a:ext cx="0" cy="0"/>
          <a:chOff x="0" y="0"/>
          <a:chExt cx="0" cy="0"/>
        </a:xfrm>
      </p:grpSpPr>
      <p:sp>
        <p:nvSpPr>
          <p:cNvPr id="552" name="Google Shape;552;p62"/>
          <p:cNvSpPr txBox="1"/>
          <p:nvPr/>
        </p:nvSpPr>
        <p:spPr>
          <a:xfrm>
            <a:off x="6361300" y="-83200"/>
            <a:ext cx="27069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dk1"/>
                </a:solidFill>
                <a:latin typeface="Vidaloka"/>
                <a:ea typeface="Vidaloka"/>
                <a:cs typeface="Vidaloka"/>
                <a:sym typeface="Vidaloka"/>
              </a:rPr>
              <a:t>01. Most Popular Masks</a:t>
            </a:r>
            <a:endParaRPr sz="800"/>
          </a:p>
        </p:txBody>
      </p:sp>
      <p:sp>
        <p:nvSpPr>
          <p:cNvPr id="553" name="Google Shape;553;p62"/>
          <p:cNvSpPr txBox="1"/>
          <p:nvPr/>
        </p:nvSpPr>
        <p:spPr>
          <a:xfrm>
            <a:off x="347950" y="620950"/>
            <a:ext cx="504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Vidaloka"/>
                <a:ea typeface="Vidaloka"/>
                <a:cs typeface="Vidaloka"/>
                <a:sym typeface="Vidaloka"/>
              </a:rPr>
              <a:t>Key Features of Five Most Popular Masks</a:t>
            </a:r>
            <a:endParaRPr sz="1800">
              <a:latin typeface="Vidaloka"/>
              <a:ea typeface="Vidaloka"/>
              <a:cs typeface="Vidaloka"/>
              <a:sym typeface="Vidaloka"/>
            </a:endParaRPr>
          </a:p>
        </p:txBody>
      </p:sp>
      <p:sp>
        <p:nvSpPr>
          <p:cNvPr id="554" name="Google Shape;554;p62"/>
          <p:cNvSpPr txBox="1"/>
          <p:nvPr/>
        </p:nvSpPr>
        <p:spPr>
          <a:xfrm>
            <a:off x="423550" y="1418125"/>
            <a:ext cx="350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100% Cotton Reusable Face Masks:</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Kitsch</a:t>
            </a:r>
            <a:endParaRPr sz="1200" b="1">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Quantity</a:t>
            </a:r>
            <a:r>
              <a:rPr lang="en" sz="1200">
                <a:latin typeface="Montserrat"/>
                <a:ea typeface="Montserrat"/>
                <a:cs typeface="Montserrat"/>
                <a:sym typeface="Montserrat"/>
              </a:rPr>
              <a:t>: 3 Masks</a:t>
            </a:r>
            <a:endParaRPr sz="1200">
              <a:latin typeface="Montserrat"/>
              <a:ea typeface="Montserrat"/>
              <a:cs typeface="Montserrat"/>
              <a:sym typeface="Montserrat"/>
            </a:endParaRPr>
          </a:p>
          <a:p>
            <a:pPr marL="285750" marR="0" lvl="0" indent="-247650" algn="l" rtl="0">
              <a:spcBef>
                <a:spcPts val="0"/>
              </a:spcBef>
              <a:spcAft>
                <a:spcPts val="0"/>
              </a:spcAft>
              <a:buSzPts val="1200"/>
              <a:buFont typeface="Montserrat"/>
              <a:buChar char="●"/>
            </a:pPr>
            <a:r>
              <a:rPr lang="en" sz="1200" b="1">
                <a:latin typeface="Montserrat"/>
                <a:ea typeface="Montserrat"/>
                <a:cs typeface="Montserrat"/>
                <a:sym typeface="Montserrat"/>
              </a:rPr>
              <a:t>Color</a:t>
            </a:r>
            <a:r>
              <a:rPr lang="en" sz="1200">
                <a:latin typeface="Montserrat"/>
                <a:ea typeface="Montserrat"/>
                <a:cs typeface="Montserrat"/>
                <a:sym typeface="Montserrat"/>
              </a:rPr>
              <a:t>: Blush, Neutral, Leopard (Most Popular)</a:t>
            </a:r>
            <a:endParaRPr sz="1200">
              <a:latin typeface="Montserrat"/>
              <a:ea typeface="Montserrat"/>
              <a:cs typeface="Montserrat"/>
              <a:sym typeface="Montserrat"/>
            </a:endParaRPr>
          </a:p>
        </p:txBody>
      </p:sp>
      <p:sp>
        <p:nvSpPr>
          <p:cNvPr id="555" name="Google Shape;555;p62"/>
          <p:cNvSpPr txBox="1"/>
          <p:nvPr/>
        </p:nvSpPr>
        <p:spPr>
          <a:xfrm>
            <a:off x="423550" y="2483575"/>
            <a:ext cx="3502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Nano Reusable Face Protection Mask:</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Kosette</a:t>
            </a:r>
            <a:endParaRPr sz="1200" b="1">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Quantity</a:t>
            </a:r>
            <a:r>
              <a:rPr lang="en" sz="1200">
                <a:latin typeface="Montserrat"/>
                <a:ea typeface="Montserrat"/>
                <a:cs typeface="Montserrat"/>
                <a:sym typeface="Montserrat"/>
              </a:rPr>
              <a:t>: 1 Mask</a:t>
            </a:r>
            <a:endParaRPr sz="1200">
              <a:latin typeface="Montserrat"/>
              <a:ea typeface="Montserrat"/>
              <a:cs typeface="Montserrat"/>
              <a:sym typeface="Montserrat"/>
            </a:endParaRPr>
          </a:p>
          <a:p>
            <a:pPr marL="285750" marR="0" lvl="0" indent="-247650" algn="l" rtl="0">
              <a:spcBef>
                <a:spcPts val="0"/>
              </a:spcBef>
              <a:spcAft>
                <a:spcPts val="0"/>
              </a:spcAft>
              <a:buSzPts val="1200"/>
              <a:buFont typeface="Montserrat"/>
              <a:buChar char="●"/>
            </a:pPr>
            <a:r>
              <a:rPr lang="en" sz="1200" b="1">
                <a:latin typeface="Montserrat"/>
                <a:ea typeface="Montserrat"/>
                <a:cs typeface="Montserrat"/>
                <a:sym typeface="Montserrat"/>
              </a:rPr>
              <a:t>Size</a:t>
            </a:r>
            <a:r>
              <a:rPr lang="en" sz="1200">
                <a:latin typeface="Montserrat"/>
                <a:ea typeface="Montserrat"/>
                <a:cs typeface="Montserrat"/>
                <a:sym typeface="Montserrat"/>
              </a:rPr>
              <a:t>: Large, Medium (Most Popular)</a:t>
            </a:r>
            <a:endParaRPr sz="1200">
              <a:latin typeface="Montserrat"/>
              <a:ea typeface="Montserrat"/>
              <a:cs typeface="Montserrat"/>
              <a:sym typeface="Montserrat"/>
            </a:endParaRPr>
          </a:p>
        </p:txBody>
      </p:sp>
      <p:sp>
        <p:nvSpPr>
          <p:cNvPr id="556" name="Google Shape;556;p62"/>
          <p:cNvSpPr txBox="1"/>
          <p:nvPr/>
        </p:nvSpPr>
        <p:spPr>
          <a:xfrm>
            <a:off x="423550" y="3412225"/>
            <a:ext cx="3729000" cy="9234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latin typeface="Montserrat"/>
                <a:ea typeface="Montserrat"/>
                <a:cs typeface="Montserrat"/>
                <a:sym typeface="Montserrat"/>
              </a:rPr>
              <a:t>KN95 Professional Protective Disposable Face Mask:</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SunJoy</a:t>
            </a:r>
            <a:endParaRPr sz="1200" b="1">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Quantity</a:t>
            </a:r>
            <a:r>
              <a:rPr lang="en" sz="1200">
                <a:latin typeface="Montserrat"/>
                <a:ea typeface="Montserrat"/>
                <a:cs typeface="Montserrat"/>
                <a:sym typeface="Montserrat"/>
              </a:rPr>
              <a:t>: 10 Masks</a:t>
            </a:r>
            <a:endParaRPr sz="1200">
              <a:latin typeface="Montserrat"/>
              <a:ea typeface="Montserrat"/>
              <a:cs typeface="Montserrat"/>
              <a:sym typeface="Montserrat"/>
            </a:endParaRPr>
          </a:p>
        </p:txBody>
      </p:sp>
      <p:sp>
        <p:nvSpPr>
          <p:cNvPr id="557" name="Google Shape;557;p62"/>
          <p:cNvSpPr txBox="1"/>
          <p:nvPr/>
        </p:nvSpPr>
        <p:spPr>
          <a:xfrm>
            <a:off x="423550" y="889525"/>
            <a:ext cx="3502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As Mentioned in the Product Description</a:t>
            </a:r>
            <a:endParaRPr sz="1100">
              <a:latin typeface="Montserrat"/>
              <a:ea typeface="Montserrat"/>
              <a:cs typeface="Montserrat"/>
              <a:sym typeface="Montserrat"/>
            </a:endParaRPr>
          </a:p>
        </p:txBody>
      </p:sp>
      <p:sp>
        <p:nvSpPr>
          <p:cNvPr id="558" name="Google Shape;558;p62"/>
          <p:cNvSpPr txBox="1"/>
          <p:nvPr/>
        </p:nvSpPr>
        <p:spPr>
          <a:xfrm>
            <a:off x="4955500" y="1837000"/>
            <a:ext cx="37290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latin typeface="Montserrat"/>
                <a:ea typeface="Montserrat"/>
                <a:cs typeface="Montserrat"/>
                <a:sym typeface="Montserrat"/>
              </a:rPr>
              <a:t>Disposable Protective Face Mask:</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Zidian</a:t>
            </a:r>
            <a:endParaRPr sz="1200" b="1">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Quantity</a:t>
            </a:r>
            <a:r>
              <a:rPr lang="en" sz="1200">
                <a:latin typeface="Montserrat"/>
                <a:ea typeface="Montserrat"/>
                <a:cs typeface="Montserrat"/>
                <a:sym typeface="Montserrat"/>
              </a:rPr>
              <a:t>: 50 Masks</a:t>
            </a:r>
            <a:endParaRPr sz="1200">
              <a:latin typeface="Montserrat"/>
              <a:ea typeface="Montserrat"/>
              <a:cs typeface="Montserrat"/>
              <a:sym typeface="Montserrat"/>
            </a:endParaRPr>
          </a:p>
        </p:txBody>
      </p:sp>
      <p:sp>
        <p:nvSpPr>
          <p:cNvPr id="559" name="Google Shape;559;p62"/>
          <p:cNvSpPr txBox="1"/>
          <p:nvPr/>
        </p:nvSpPr>
        <p:spPr>
          <a:xfrm>
            <a:off x="4955500" y="2643775"/>
            <a:ext cx="3729000" cy="12930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latin typeface="Montserrat"/>
                <a:ea typeface="Montserrat"/>
                <a:cs typeface="Montserrat"/>
                <a:sym typeface="Montserrat"/>
              </a:rPr>
              <a:t>Disposable KF94 (N95/KN95/FFP2) Mask:</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La Hauteur, HIGUARD, One Fine Day: </a:t>
            </a:r>
            <a:r>
              <a:rPr lang="en" sz="1200">
                <a:latin typeface="Montserrat"/>
                <a:ea typeface="Montserrat"/>
                <a:cs typeface="Montserrat"/>
                <a:sym typeface="Montserrat"/>
              </a:rPr>
              <a:t>1 Mask</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Dr. Puri:</a:t>
            </a:r>
            <a:r>
              <a:rPr lang="en" sz="1200">
                <a:latin typeface="Montserrat"/>
                <a:ea typeface="Montserrat"/>
                <a:cs typeface="Montserrat"/>
                <a:sym typeface="Montserrat"/>
              </a:rPr>
              <a:t> 20 Masks</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latin typeface="Montserrat"/>
                <a:ea typeface="Montserrat"/>
                <a:cs typeface="Montserrat"/>
                <a:sym typeface="Montserrat"/>
              </a:rPr>
              <a:t>HwiPure:</a:t>
            </a:r>
            <a:r>
              <a:rPr lang="en" sz="1200">
                <a:latin typeface="Montserrat"/>
                <a:ea typeface="Montserrat"/>
                <a:cs typeface="Montserrat"/>
                <a:sym typeface="Montserrat"/>
              </a:rPr>
              <a:t> 25 Masks</a:t>
            </a:r>
            <a:endParaRPr sz="1200">
              <a:latin typeface="Montserrat"/>
              <a:ea typeface="Montserrat"/>
              <a:cs typeface="Montserrat"/>
              <a:sym typeface="Montserrat"/>
            </a:endParaRPr>
          </a:p>
          <a:p>
            <a:pPr marL="285750" lvl="0" indent="-247650" algn="l" rtl="0">
              <a:spcBef>
                <a:spcPts val="0"/>
              </a:spcBef>
              <a:spcAft>
                <a:spcPts val="0"/>
              </a:spcAft>
              <a:buSzPts val="1200"/>
              <a:buFont typeface="Montserrat"/>
              <a:buChar char="●"/>
            </a:pPr>
            <a:r>
              <a:rPr lang="en" sz="1200" b="1">
                <a:solidFill>
                  <a:schemeClr val="dk1"/>
                </a:solidFill>
                <a:latin typeface="Montserrat"/>
                <a:ea typeface="Montserrat"/>
                <a:cs typeface="Montserrat"/>
                <a:sym typeface="Montserrat"/>
              </a:rPr>
              <a:t>YJ Corporation:</a:t>
            </a:r>
            <a:r>
              <a:rPr lang="en" sz="1200">
                <a:solidFill>
                  <a:schemeClr val="dk1"/>
                </a:solidFill>
                <a:latin typeface="Montserrat"/>
                <a:ea typeface="Montserrat"/>
                <a:cs typeface="Montserrat"/>
                <a:sym typeface="Montserrat"/>
              </a:rPr>
              <a:t> For Children</a:t>
            </a:r>
            <a:endParaRPr sz="1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C36C1429-874E-4081-982E-BC7FF134579A}">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shagundwivedi.github.io/iHerbMasks/top5products.html&quot;,&quot;values&quot;:{},&quot;data&quot;:{&quot;uri&quot;:&quot;shagundwivedi.github.io/iHerbMasks/top5products.html&quot;},&quot;secure&quot;:false}],&quot;name&quot;:&quot;shagundwivedi.github.io/iHerbMasks/top5products.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AFCA520E-4F81-439F-8CC6-29CFCA10BADD}">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shagundwivedi.github.io/iHerbMasks/sentiment_analysis_100stack.html&quot;,&quot;values&quot;:{},&quot;data&quot;:{&quot;uri&quot;:&quot;shagundwivedi.github.io/iHerbMasks/sentiment_analysis_100stack.html&quot;},&quot;secure&quot;:false}],&quot;name&quot;:&quot;shagundwivedi.github.io/iHerbMasks/sentiment_analysis_100stack.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0</TotalTime>
  <Words>2018</Words>
  <Application>Microsoft Office PowerPoint</Application>
  <PresentationFormat>On-screen Show (16:9)</PresentationFormat>
  <Paragraphs>255</Paragraphs>
  <Slides>36</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Montserrat</vt:lpstr>
      <vt:lpstr>Merriweather</vt:lpstr>
      <vt:lpstr>Lato</vt:lpstr>
      <vt:lpstr>Russo One</vt:lpstr>
      <vt:lpstr>Open Sans</vt:lpstr>
      <vt:lpstr>Josefin Sans</vt:lpstr>
      <vt:lpstr>Merriweather Light</vt:lpstr>
      <vt:lpstr>Open Sans SemiBold</vt:lpstr>
      <vt:lpstr>Arial</vt:lpstr>
      <vt:lpstr>Mako</vt:lpstr>
      <vt:lpstr>Vidaloka</vt:lpstr>
      <vt:lpstr>Crimson Text</vt:lpstr>
      <vt:lpstr>Minimalist Business Slides XL by Slidesgo</vt:lpstr>
      <vt:lpstr>Data Visualisation Design Project</vt:lpstr>
      <vt:lpstr>Abstract</vt:lpstr>
      <vt:lpstr>—John Tukey</vt:lpstr>
      <vt:lpstr>Let’s Find the Right Problems</vt:lpstr>
      <vt:lpstr>What are the Most Popular Masks?</vt:lpstr>
      <vt:lpstr>PowerPoint Presentation</vt:lpstr>
      <vt:lpstr>PowerPoint Presentation</vt:lpstr>
      <vt:lpstr>PowerPoint Presentation</vt:lpstr>
      <vt:lpstr>PowerPoint Presentation</vt:lpstr>
      <vt:lpstr>What do Consumers like most about the masks?</vt:lpstr>
      <vt:lpstr>PowerPoint Presentation</vt:lpstr>
      <vt:lpstr>PowerPoint Presentation</vt:lpstr>
      <vt:lpstr>What are the different profiles of consumers?</vt:lpstr>
      <vt:lpstr>Consumer Segmentation based on demographics</vt:lpstr>
      <vt:lpstr>PowerPoint Presentation</vt:lpstr>
      <vt:lpstr>PowerPoint Presentation</vt:lpstr>
      <vt:lpstr>Consumer Segmentation based on behaviour</vt:lpstr>
      <vt:lpstr>PowerPoint Presentation</vt:lpstr>
      <vt:lpstr>PowerPoint Presentation</vt:lpstr>
      <vt:lpstr>Consumer Segmentation based on Preferences</vt:lpstr>
      <vt:lpstr>PowerPoint Presentation</vt:lpstr>
      <vt:lpstr>PowerPoint Presentation</vt:lpstr>
      <vt:lpstr>How can additional data sources be used to gain more insights? </vt:lpstr>
      <vt:lpstr>Additional Sources &amp; More Insights</vt:lpstr>
      <vt:lpstr>Additional Sources &amp; More Insights</vt:lpstr>
      <vt:lpstr>Key findings and implications of this analysis</vt:lpstr>
      <vt:lpstr>PowerPoint Presentation</vt:lpstr>
      <vt:lpstr>PowerPoint Presentation</vt:lpstr>
      <vt:lpstr>What are the constraints and improvements to the analysis?</vt:lpstr>
      <vt:lpstr>PowerPoint Presentation</vt:lpstr>
      <vt:lpstr>PowerPoint Presentation</vt:lpstr>
      <vt:lpstr>PowerPoint Presentation</vt:lpstr>
      <vt:lpstr>What are some extra features that could have helped us gain a few more valuable insights?</vt:lpstr>
      <vt:lpstr>PowerPoint Presentation</vt:lpstr>
      <vt:lpstr>List of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 Design Project</dc:title>
  <cp:lastModifiedBy>Shagun Dwivedi</cp:lastModifiedBy>
  <cp:revision>1</cp:revision>
  <dcterms:modified xsi:type="dcterms:W3CDTF">2023-05-01T13:23:33Z</dcterms:modified>
</cp:coreProperties>
</file>